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2" r:id="rId1"/>
  </p:sldMasterIdLst>
  <p:notesMasterIdLst>
    <p:notesMasterId r:id="rId23"/>
  </p:notesMasterIdLst>
  <p:handoutMasterIdLst>
    <p:handoutMasterId r:id="rId24"/>
  </p:handoutMasterIdLst>
  <p:sldIdLst>
    <p:sldId id="528" r:id="rId2"/>
    <p:sldId id="485" r:id="rId3"/>
    <p:sldId id="594" r:id="rId4"/>
    <p:sldId id="532" r:id="rId5"/>
    <p:sldId id="549" r:id="rId6"/>
    <p:sldId id="556" r:id="rId7"/>
    <p:sldId id="608" r:id="rId8"/>
    <p:sldId id="609" r:id="rId9"/>
    <p:sldId id="567" r:id="rId10"/>
    <p:sldId id="486" r:id="rId11"/>
    <p:sldId id="581" r:id="rId12"/>
    <p:sldId id="476" r:id="rId13"/>
    <p:sldId id="598" r:id="rId14"/>
    <p:sldId id="407" r:id="rId15"/>
    <p:sldId id="487" r:id="rId16"/>
    <p:sldId id="610" r:id="rId17"/>
    <p:sldId id="611" r:id="rId18"/>
    <p:sldId id="612" r:id="rId19"/>
    <p:sldId id="614" r:id="rId20"/>
    <p:sldId id="615" r:id="rId21"/>
    <p:sldId id="616" r:id="rId22"/>
  </p:sldIdLst>
  <p:sldSz cx="9144000" cy="6858000" type="screen4x3"/>
  <p:notesSz cx="6797675" cy="9926638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河原崎　麻衣(Kawarazaki Mai)" initials="河原崎　麻衣(Kawarazaki" lastIdx="1" clrIdx="0">
    <p:extLst>
      <p:ext uri="{19B8F6BF-5375-455C-9EA6-DF929625EA0E}">
        <p15:presenceInfo xmlns:p15="http://schemas.microsoft.com/office/powerpoint/2012/main" userId="S::i046292@ow.shibaura-it.ac.jp::1eba3bbc-b46e-4aca-80b7-1bb7ff17b7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7FF"/>
    <a:srgbClr val="00BDBA"/>
    <a:srgbClr val="181717"/>
    <a:srgbClr val="2F528F"/>
    <a:srgbClr val="054D3A"/>
    <a:srgbClr val="02CFCD"/>
    <a:srgbClr val="00B6C5"/>
    <a:srgbClr val="00B0DC"/>
    <a:srgbClr val="FF7C80"/>
    <a:srgbClr val="EF4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59" autoAdjust="0"/>
    <p:restoredTop sz="62401" autoAdjust="0"/>
  </p:normalViewPr>
  <p:slideViewPr>
    <p:cSldViewPr>
      <p:cViewPr varScale="1">
        <p:scale>
          <a:sx n="76" d="100"/>
          <a:sy n="76" d="100"/>
        </p:scale>
        <p:origin x="261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016854608747175E-2"/>
          <c:y val="9.3821465724587605E-2"/>
          <c:w val="0.982655782499263"/>
          <c:h val="0.833746783081939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Outbound students</c:v>
                </c:pt>
              </c:strCache>
            </c:strRef>
          </c:tx>
          <c:spPr>
            <a:solidFill>
              <a:srgbClr val="0098DD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181072473428811E-3"/>
                  <c:y val="6.2907873151177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80-40F7-90B9-82F7E85A67F7}"/>
                </c:ext>
              </c:extLst>
            </c:dLbl>
            <c:dLbl>
              <c:idx val="2"/>
              <c:layout>
                <c:manualLayout>
                  <c:x val="9.7084014110562604E-3"/>
                  <c:y val="-9.93629815779475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980-40F7-90B9-82F7E85A67F7}"/>
                </c:ext>
              </c:extLst>
            </c:dLbl>
            <c:dLbl>
              <c:idx val="3"/>
              <c:layout>
                <c:manualLayout>
                  <c:x val="1.29445352147417E-2"/>
                  <c:y val="-1.4904447236692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980-40F7-90B9-82F7E85A67F7}"/>
                </c:ext>
              </c:extLst>
            </c:dLbl>
            <c:dLbl>
              <c:idx val="4"/>
              <c:layout>
                <c:manualLayout>
                  <c:x val="5.7441534273969556E-3"/>
                  <c:y val="-1.7388580201045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980-40F7-90B9-82F7E85A67F7}"/>
                </c:ext>
              </c:extLst>
            </c:dLbl>
            <c:dLbl>
              <c:idx val="5"/>
              <c:layout>
                <c:manualLayout>
                  <c:x val="-1.3267623041884235E-2"/>
                  <c:y val="3.2835456954999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altLang="ja-JP" sz="1600" b="0" i="0" u="none" strike="noStrike" kern="1200" baseline="0">
                      <a:solidFill>
                        <a:prstClr val="black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980-40F7-90B9-82F7E85A67F7}"/>
                </c:ext>
              </c:extLst>
            </c:dLbl>
            <c:dLbl>
              <c:idx val="6"/>
              <c:layout>
                <c:manualLayout>
                  <c:x val="-6.183109284153613E-3"/>
                  <c:y val="-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980-40F7-90B9-82F7E85A67F7}"/>
                </c:ext>
              </c:extLst>
            </c:dLbl>
            <c:dLbl>
              <c:idx val="7"/>
              <c:layout>
                <c:manualLayout>
                  <c:x val="-1.4697441025072367E-3"/>
                  <c:y val="-4.5810205792429989E-3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dirty="0"/>
                      <a:t>1671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980-40F7-90B9-82F7E85A67F7}"/>
                </c:ext>
              </c:extLst>
            </c:dLbl>
            <c:dLbl>
              <c:idx val="8"/>
              <c:layout>
                <c:manualLayout>
                  <c:x val="7.6607264163184585E-2"/>
                  <c:y val="-0.298911592795605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ja-JP" sz="16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altLang="ja-JP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2720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ja-JP" sz="16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007347784088453E-2"/>
                      <c:h val="6.04694716460075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980-40F7-90B9-82F7E85A67F7}"/>
                </c:ext>
              </c:extLst>
            </c:dLbl>
            <c:dLbl>
              <c:idx val="9"/>
              <c:layout>
                <c:manualLayout>
                  <c:x val="-0.10905573680956579"/>
                  <c:y val="0.226760518672528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ja-JP" altLang="en-US" sz="1600" b="0" i="0" u="none" strike="noStrike" kern="1200" baseline="0" dirty="0" smtClean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altLang="ja-JP" sz="1600" b="0" i="0" u="none" strike="noStrike" kern="1200" baseline="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1586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ja-JP" altLang="en-US" sz="1600" b="0" i="0" u="none" strike="noStrike" kern="1200" baseline="0" dirty="0" smtClean="0">
                      <a:solidFill>
                        <a:prstClr val="black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A54-E649-B979-BE640C401E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FY2011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  <c:pt idx="7">
                  <c:v>18</c:v>
                </c:pt>
                <c:pt idx="8">
                  <c:v>19</c:v>
                </c:pt>
                <c:pt idx="9">
                  <c:v>23（target）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118</c:v>
                </c:pt>
                <c:pt idx="1">
                  <c:v>164</c:v>
                </c:pt>
                <c:pt idx="2">
                  <c:v>332</c:v>
                </c:pt>
                <c:pt idx="3">
                  <c:v>512</c:v>
                </c:pt>
                <c:pt idx="4">
                  <c:v>711</c:v>
                </c:pt>
                <c:pt idx="5">
                  <c:v>1071</c:v>
                </c:pt>
                <c:pt idx="6">
                  <c:v>1288</c:v>
                </c:pt>
                <c:pt idx="7">
                  <c:v>1671</c:v>
                </c:pt>
                <c:pt idx="8">
                  <c:v>1586</c:v>
                </c:pt>
                <c:pt idx="9">
                  <c:v>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80-40F7-90B9-82F7E85A67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Inbound students</c:v>
                </c:pt>
              </c:strCache>
            </c:strRef>
          </c:tx>
          <c:spPr>
            <a:solidFill>
              <a:srgbClr val="00396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647900233307396E-2"/>
                  <c:y val="6.6780098026626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980-40F7-90B9-82F7E85A67F7}"/>
                </c:ext>
              </c:extLst>
            </c:dLbl>
            <c:dLbl>
              <c:idx val="1"/>
              <c:layout>
                <c:manualLayout>
                  <c:x val="2.1034869723955199E-2"/>
                  <c:y val="2.48407453944876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980-40F7-90B9-82F7E85A67F7}"/>
                </c:ext>
              </c:extLst>
            </c:dLbl>
            <c:dLbl>
              <c:idx val="2"/>
              <c:layout>
                <c:manualLayout>
                  <c:x val="2.4271003527640601E-2"/>
                  <c:y val="-1.4904447236692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980-40F7-90B9-82F7E85A67F7}"/>
                </c:ext>
              </c:extLst>
            </c:dLbl>
            <c:dLbl>
              <c:idx val="3"/>
              <c:layout>
                <c:manualLayout>
                  <c:x val="2.7507137331326099E-2"/>
                  <c:y val="-2.7324819933935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980-40F7-90B9-82F7E85A67F7}"/>
                </c:ext>
              </c:extLst>
            </c:dLbl>
            <c:dLbl>
              <c:idx val="4"/>
              <c:layout>
                <c:manualLayout>
                  <c:x val="2.1034869723955199E-2"/>
                  <c:y val="-2.4840745394486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980-40F7-90B9-82F7E85A67F7}"/>
                </c:ext>
              </c:extLst>
            </c:dLbl>
            <c:dLbl>
              <c:idx val="5"/>
              <c:layout>
                <c:manualLayout>
                  <c:x val="2.1887267155501242E-2"/>
                  <c:y val="-6.652760082934592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altLang="ja-JP" sz="1600" b="0" i="0" u="none" strike="noStrike" kern="1200" baseline="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A980-40F7-90B9-82F7E85A67F7}"/>
                </c:ext>
              </c:extLst>
            </c:dLbl>
            <c:dLbl>
              <c:idx val="6"/>
              <c:layout>
                <c:manualLayout>
                  <c:x val="2.2958444432100031E-2"/>
                  <c:y val="-6.87153086886449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A980-40F7-90B9-82F7E85A67F7}"/>
                </c:ext>
              </c:extLst>
            </c:dLbl>
            <c:dLbl>
              <c:idx val="7"/>
              <c:layout>
                <c:manualLayout>
                  <c:x val="1.7636929230085547E-2"/>
                  <c:y val="-1.8324082316971996E-2"/>
                </c:manualLayout>
              </c:layout>
              <c:tx>
                <c:rich>
                  <a:bodyPr/>
                  <a:lstStyle/>
                  <a:p>
                    <a:r>
                      <a:rPr lang="en-US" altLang="ja-JP" dirty="0"/>
                      <a:t>1490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A54-E649-B979-BE640C401E1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980-40F7-90B9-82F7E85A67F7}"/>
                </c:ext>
              </c:extLst>
            </c:dLbl>
            <c:dLbl>
              <c:idx val="9"/>
              <c:layout>
                <c:manualLayout>
                  <c:x val="-8.0972131171176062E-2"/>
                  <c:y val="0.2439392556671192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lang="ja-JP" altLang="en-US" sz="1600" b="0" i="0" u="none" strike="noStrike" kern="1200" baseline="0">
                        <a:solidFill>
                          <a:prstClr val="black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altLang="ja-JP" dirty="0"/>
                      <a:t>1692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ja-JP" altLang="en-US" sz="1600" b="0" i="0" u="none" strike="noStrike" kern="1200" baseline="0">
                      <a:solidFill>
                        <a:prstClr val="black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ja-JP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2091705671380022E-2"/>
                      <c:h val="4.21453893290355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A54-E649-B979-BE640C401E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ja-JP" altLang="en-US" sz="1600" b="0" i="0" u="none" strike="noStrike" kern="1200" baseline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FY2011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  <c:pt idx="7">
                  <c:v>18</c:v>
                </c:pt>
                <c:pt idx="8">
                  <c:v>19</c:v>
                </c:pt>
                <c:pt idx="9">
                  <c:v>23（target）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119</c:v>
                </c:pt>
                <c:pt idx="1">
                  <c:v>147</c:v>
                </c:pt>
                <c:pt idx="2">
                  <c:v>158</c:v>
                </c:pt>
                <c:pt idx="3">
                  <c:v>297</c:v>
                </c:pt>
                <c:pt idx="4">
                  <c:v>501</c:v>
                </c:pt>
                <c:pt idx="5">
                  <c:v>842</c:v>
                </c:pt>
                <c:pt idx="6">
                  <c:v>1297</c:v>
                </c:pt>
                <c:pt idx="7">
                  <c:v>1490</c:v>
                </c:pt>
                <c:pt idx="8">
                  <c:v>1692</c:v>
                </c:pt>
                <c:pt idx="9">
                  <c:v>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980-40F7-90B9-82F7E85A6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59"/>
        <c:shape val="box"/>
        <c:axId val="750124968"/>
        <c:axId val="750128104"/>
        <c:axId val="0"/>
      </c:bar3DChart>
      <c:catAx>
        <c:axId val="75012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750128104"/>
        <c:crosses val="autoZero"/>
        <c:auto val="1"/>
        <c:lblAlgn val="ctr"/>
        <c:lblOffset val="100"/>
        <c:noMultiLvlLbl val="0"/>
      </c:catAx>
      <c:valAx>
        <c:axId val="750128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5012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+mn-cs"/>
              </a:defRPr>
            </a:pPr>
            <a:endParaRPr lang="ja-JP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HGS創英角ｺﾞｼｯｸUB" panose="020B0900000000000000" pitchFamily="50" charset="-128"/>
                <a:cs typeface="+mn-cs"/>
              </a:defRPr>
            </a:pPr>
            <a:endParaRPr lang="ja-JP"/>
          </a:p>
        </c:txPr>
      </c:legendEntry>
      <c:layout>
        <c:manualLayout>
          <c:xMode val="edge"/>
          <c:yMode val="edge"/>
          <c:x val="2.458025497166981E-2"/>
          <c:y val="3.9769029992338521E-2"/>
          <c:w val="0.44979701329481903"/>
          <c:h val="0.274110235947809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2800" b="0" i="0" u="none" strike="noStrike" kern="1200" baseline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125180446194227"/>
          <c:y val="0.13351574803149607"/>
          <c:w val="0.41749639107611547"/>
          <c:h val="0.6262445866141732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B6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E4-B340-B384-E66E413142F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EE4-B340-B384-E66E413142F3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E4-B340-B384-E66E413142F3}"/>
              </c:ext>
            </c:extLst>
          </c:dPt>
          <c:dPt>
            <c:idx val="3"/>
            <c:bubble3D val="0"/>
            <c:spPr>
              <a:solidFill>
                <a:srgbClr val="EF4E4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EE4-B340-B384-E66E413142F3}"/>
              </c:ext>
            </c:extLst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E4-B340-B384-E66E413142F3}"/>
              </c:ext>
            </c:extLst>
          </c:dPt>
          <c:dPt>
            <c:idx val="5"/>
            <c:bubble3D val="0"/>
            <c:spPr>
              <a:solidFill>
                <a:srgbClr val="FFB5A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77-4240-ADC8-E7BDDD9A3057}"/>
              </c:ext>
            </c:extLst>
          </c:dPt>
          <c:dPt>
            <c:idx val="6"/>
            <c:bubble3D val="0"/>
            <c:spPr>
              <a:solidFill>
                <a:srgbClr val="68C1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EE4-B340-B384-E66E413142F3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F77-4240-ADC8-E7BDDD9A3057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5AD-DE42-9635-CA806C659A93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5AD-DE42-9635-CA806C659A93}"/>
              </c:ext>
            </c:extLst>
          </c:dPt>
          <c:dLbls>
            <c:dLbl>
              <c:idx val="0"/>
              <c:layout>
                <c:manualLayout>
                  <c:x val="0.20488604006735545"/>
                  <c:y val="-0.12151104272617881"/>
                </c:manualLayout>
              </c:layout>
              <c:tx>
                <c:rich>
                  <a:bodyPr/>
                  <a:lstStyle/>
                  <a:p>
                    <a:fld id="{38C38248-57E6-BB49-8357-A8894CA38E7A}" type="CATEGORYNAME">
                      <a:rPr lang="en-US" altLang="ja-JP" sz="1200" b="1"/>
                      <a:pPr/>
                      <a:t>[分類名]</a:t>
                    </a:fld>
                    <a:endParaRPr lang="en-US" sz="1200" b="1" baseline="0" dirty="0"/>
                  </a:p>
                  <a:p>
                    <a:fld id="{BB7D7CE1-16AA-1142-9165-AD49E1C6DB48}" type="VALUE">
                      <a:rPr lang="en-US" altLang="ja-JP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451527767304704"/>
                      <c:h val="0.168482411382652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EE4-B340-B384-E66E413142F3}"/>
                </c:ext>
              </c:extLst>
            </c:dLbl>
            <c:dLbl>
              <c:idx val="1"/>
              <c:layout>
                <c:manualLayout>
                  <c:x val="0.17600800098424807"/>
                  <c:y val="8.856186182234993E-2"/>
                </c:manualLayout>
              </c:layout>
              <c:tx>
                <c:rich>
                  <a:bodyPr/>
                  <a:lstStyle/>
                  <a:p>
                    <a:fld id="{E6ED5F89-43FD-0849-90EA-79A2EC0C6C59}" type="CATEGORYNAME">
                      <a:rPr lang="en-US" altLang="ja-JP" sz="1200" b="1"/>
                      <a:pPr/>
                      <a:t>[分類名]</a:t>
                    </a:fld>
                    <a:endParaRPr lang="en-US" sz="1200" b="1" baseline="0" dirty="0"/>
                  </a:p>
                  <a:p>
                    <a:fld id="{77C7ACAA-ED0D-7846-BF62-82866CB1269A}" type="VALUE">
                      <a:rPr lang="en-US" altLang="ja-JP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EE4-B340-B384-E66E413142F3}"/>
                </c:ext>
              </c:extLst>
            </c:dLbl>
            <c:dLbl>
              <c:idx val="2"/>
              <c:layout>
                <c:manualLayout>
                  <c:x val="0.28609344800352426"/>
                  <c:y val="6.9963491567755526E-2"/>
                </c:manualLayout>
              </c:layout>
              <c:tx>
                <c:rich>
                  <a:bodyPr/>
                  <a:lstStyle/>
                  <a:p>
                    <a:fld id="{63A1DEFE-3926-E24A-B9AA-D955083907A7}" type="CATEGORYNAME">
                      <a:rPr lang="en-US" altLang="ja-JP" b="1" dirty="0"/>
                      <a:pPr/>
                      <a:t>[分類名]</a:t>
                    </a:fld>
                    <a:endParaRPr lang="en-US" b="1" baseline="0" dirty="0"/>
                  </a:p>
                  <a:p>
                    <a:fld id="{08F6AC1F-7791-B641-8DBD-B4E07D2A0C97}" type="VALUE">
                      <a:rPr lang="en-US" altLang="ja-JP" dirty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EE4-B340-B384-E66E413142F3}"/>
                </c:ext>
              </c:extLst>
            </c:dLbl>
            <c:dLbl>
              <c:idx val="3"/>
              <c:layout>
                <c:manualLayout>
                  <c:x val="-0.23279641543205712"/>
                  <c:y val="0.24375009072090223"/>
                </c:manualLayout>
              </c:layout>
              <c:tx>
                <c:rich>
                  <a:bodyPr/>
                  <a:lstStyle/>
                  <a:p>
                    <a:fld id="{ACB95139-D988-144F-A35B-F52BE7C5B973}" type="CATEGORYNAME">
                      <a:rPr lang="en-US" altLang="ja-JP" b="1" dirty="0"/>
                      <a:pPr/>
                      <a:t>[分類名]</a:t>
                    </a:fld>
                    <a:endParaRPr lang="en-US" b="1" baseline="0" dirty="0"/>
                  </a:p>
                  <a:p>
                    <a:fld id="{E16E5B21-DB8E-7146-B840-BD621171048F}" type="VALUE">
                      <a:rPr lang="en-US" altLang="ja-JP" dirty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EE4-B340-B384-E66E413142F3}"/>
                </c:ext>
              </c:extLst>
            </c:dLbl>
            <c:dLbl>
              <c:idx val="4"/>
              <c:layout>
                <c:manualLayout>
                  <c:x val="-0.24704419988173149"/>
                  <c:y val="4.8483123102762551E-2"/>
                </c:manualLayout>
              </c:layout>
              <c:tx>
                <c:rich>
                  <a:bodyPr/>
                  <a:lstStyle/>
                  <a:p>
                    <a:fld id="{E15EA478-978C-8941-AE6C-E4829DAAB471}" type="CATEGORYNAME">
                      <a:rPr lang="en-US" altLang="ja-JP" b="1" dirty="0"/>
                      <a:pPr/>
                      <a:t>[分類名]</a:t>
                    </a:fld>
                    <a:endParaRPr lang="en-US" b="1" baseline="0" dirty="0"/>
                  </a:p>
                  <a:p>
                    <a:fld id="{B26653A2-5890-044C-B13E-6DCB65A5CE63}" type="VALUE">
                      <a:rPr lang="en-US" altLang="ja-JP" dirty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EE4-B340-B384-E66E413142F3}"/>
                </c:ext>
              </c:extLst>
            </c:dLbl>
            <c:dLbl>
              <c:idx val="5"/>
              <c:layout>
                <c:manualLayout>
                  <c:x val="-0.21229627454170949"/>
                  <c:y val="-0.14274881290236185"/>
                </c:manualLayout>
              </c:layout>
              <c:tx>
                <c:rich>
                  <a:bodyPr/>
                  <a:lstStyle/>
                  <a:p>
                    <a:fld id="{D5A085F6-E8FB-1447-A6A5-5D4C01B3D7C7}" type="CATEGORYNAME">
                      <a:rPr lang="en-US" altLang="ja-JP" b="1" dirty="0"/>
                      <a:pPr/>
                      <a:t>[分類名]</a:t>
                    </a:fld>
                    <a:endParaRPr lang="en-US" b="1" baseline="0" dirty="0"/>
                  </a:p>
                  <a:p>
                    <a:fld id="{B5DBE874-38DC-9B4F-BCD3-869A78309DB0}" type="VALUE">
                      <a:rPr lang="en-US" altLang="ja-JP" dirty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F77-4240-ADC8-E7BDDD9A3057}"/>
                </c:ext>
              </c:extLst>
            </c:dLbl>
            <c:dLbl>
              <c:idx val="6"/>
              <c:layout>
                <c:manualLayout>
                  <c:x val="-0.11244977015265077"/>
                  <c:y val="-0.17842851612385494"/>
                </c:manualLayout>
              </c:layout>
              <c:tx>
                <c:rich>
                  <a:bodyPr/>
                  <a:lstStyle/>
                  <a:p>
                    <a:fld id="{D5243AD6-21A1-994D-9BDB-158B5E23F6C7}" type="CATEGORYNAME">
                      <a:rPr lang="en-US" altLang="ja-JP" b="1" dirty="0"/>
                      <a:pPr/>
                      <a:t>[分類名]</a:t>
                    </a:fld>
                    <a:endParaRPr lang="en-US" b="1" baseline="0" dirty="0"/>
                  </a:p>
                  <a:p>
                    <a:fld id="{5BC09FB6-4A61-ED4F-9ABE-61EDA9CE923A}" type="VALUE">
                      <a:rPr lang="en-US" altLang="ja-JP" dirty="0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555909655552865"/>
                      <c:h val="0.149281186100293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EE4-B340-B384-E66E413142F3}"/>
                </c:ext>
              </c:extLst>
            </c:dLbl>
            <c:dLbl>
              <c:idx val="7"/>
              <c:layout>
                <c:manualLayout>
                  <c:x val="1.3564049545777383E-2"/>
                  <c:y val="-0.17157160442783556"/>
                </c:manualLayout>
              </c:layout>
              <c:tx>
                <c:rich>
                  <a:bodyPr/>
                  <a:lstStyle/>
                  <a:p>
                    <a:fld id="{019662B5-9CD2-7945-88F2-0AC80E47F35B}" type="CATEGORYNAME">
                      <a:rPr lang="en-US" altLang="ja-JP" b="1"/>
                      <a:pPr/>
                      <a:t>[分類名]</a:t>
                    </a:fld>
                    <a:endParaRPr lang="en-US" b="1" baseline="0" dirty="0"/>
                  </a:p>
                  <a:p>
                    <a:fld id="{724490CD-08E8-F94C-98C1-EE4D6EAD10B5}" type="VALUE">
                      <a:rPr lang="en-US" altLang="ja-JP"/>
                      <a:pPr/>
                      <a:t>[値]</a:t>
                    </a:fld>
                    <a:endParaRPr lang="ja-JP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F77-4240-ADC8-E7BDDD9A3057}"/>
                </c:ext>
              </c:extLst>
            </c:dLbl>
            <c:numFmt formatCode="[$JPY]\ 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rgbClr val="054D3A"/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8"/>
                <c:pt idx="0">
                  <c:v>Transportation</c:v>
                </c:pt>
                <c:pt idx="1">
                  <c:v>Food</c:v>
                </c:pt>
                <c:pt idx="2">
                  <c:v>Housing</c:v>
                </c:pt>
                <c:pt idx="3">
                  <c:v>Utilities</c:v>
                </c:pt>
                <c:pt idx="4">
                  <c:v>Health Insurance</c:v>
                </c:pt>
                <c:pt idx="5">
                  <c:v>Internet・Mobile</c:v>
                </c:pt>
                <c:pt idx="6">
                  <c:v>Hobbies・Social</c:v>
                </c:pt>
                <c:pt idx="7">
                  <c:v>Miscellaneous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 formatCode="General">
                  <c:v>5000</c:v>
                </c:pt>
                <c:pt idx="1">
                  <c:v>29000</c:v>
                </c:pt>
                <c:pt idx="2">
                  <c:v>43000</c:v>
                </c:pt>
                <c:pt idx="3" formatCode="General">
                  <c:v>7000</c:v>
                </c:pt>
                <c:pt idx="4" formatCode="General">
                  <c:v>2000</c:v>
                </c:pt>
                <c:pt idx="5" formatCode="General">
                  <c:v>7000</c:v>
                </c:pt>
                <c:pt idx="6" formatCode="General">
                  <c:v>7000</c:v>
                </c:pt>
                <c:pt idx="7" formatCode="General">
                  <c:v>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4-B340-B384-E66E41314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0.9135</cdr:x>
      <cdr:y>0.04591</cdr:y>
    </cdr:from>
    <cdr:to>
      <cdr:x>0.9885</cdr:x>
      <cdr:y>0.09785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8617050" y="254570"/>
          <a:ext cx="707478" cy="2879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ja-JP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2800</a:t>
          </a:r>
          <a:endParaRPr lang="ja-JP" altLang="en-US" sz="1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6135" cy="496253"/>
          </a:xfrm>
          <a:prstGeom prst="rect">
            <a:avLst/>
          </a:prstGeom>
        </p:spPr>
        <p:txBody>
          <a:bodyPr vert="horz" lIns="91306" tIns="45653" rIns="91306" bIns="45653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955" y="3"/>
            <a:ext cx="2946135" cy="496253"/>
          </a:xfrm>
          <a:prstGeom prst="rect">
            <a:avLst/>
          </a:prstGeom>
        </p:spPr>
        <p:txBody>
          <a:bodyPr vert="horz" lIns="91306" tIns="45653" rIns="91306" bIns="45653" rtlCol="0"/>
          <a:lstStyle>
            <a:lvl1pPr algn="r">
              <a:defRPr sz="1200"/>
            </a:lvl1pPr>
          </a:lstStyle>
          <a:p>
            <a:fld id="{BDE8E512-2D27-4186-863E-90A5BCFFC6DD}" type="datetimeFigureOut">
              <a:rPr kumimoji="1" lang="ja-JP" altLang="en-US" smtClean="0"/>
              <a:t>2020/11/17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428801"/>
            <a:ext cx="2946135" cy="496252"/>
          </a:xfrm>
          <a:prstGeom prst="rect">
            <a:avLst/>
          </a:prstGeom>
        </p:spPr>
        <p:txBody>
          <a:bodyPr vert="horz" lIns="91306" tIns="45653" rIns="91306" bIns="45653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955" y="9428801"/>
            <a:ext cx="2946135" cy="496252"/>
          </a:xfrm>
          <a:prstGeom prst="rect">
            <a:avLst/>
          </a:prstGeom>
        </p:spPr>
        <p:txBody>
          <a:bodyPr vert="horz" lIns="91306" tIns="45653" rIns="91306" bIns="45653" rtlCol="0" anchor="b"/>
          <a:lstStyle>
            <a:lvl1pPr algn="r">
              <a:defRPr sz="1200"/>
            </a:lvl1pPr>
          </a:lstStyle>
          <a:p>
            <a:fld id="{B37C6F10-DE5D-4674-B83D-DF23FCAD91F9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27868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332"/>
          </a:xfrm>
          <a:prstGeom prst="rect">
            <a:avLst/>
          </a:prstGeom>
        </p:spPr>
        <p:txBody>
          <a:bodyPr vert="horz" lIns="91306" tIns="45653" rIns="91306" bIns="45653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1306" tIns="45653" rIns="91306" bIns="45653" rtlCol="0"/>
          <a:lstStyle>
            <a:lvl1pPr algn="r">
              <a:defRPr sz="1200"/>
            </a:lvl1pPr>
          </a:lstStyle>
          <a:p>
            <a:fld id="{0E68EA20-8A62-4EB4-804B-B9E71BE1ECD9}" type="datetimeFigureOut">
              <a:rPr kumimoji="1" lang="ja-JP" altLang="en-US" smtClean="0"/>
              <a:t>2020/11/17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6" tIns="45653" rIns="91306" bIns="45653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306" tIns="45653" rIns="91306" bIns="4565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428586"/>
            <a:ext cx="2945659" cy="496332"/>
          </a:xfrm>
          <a:prstGeom prst="rect">
            <a:avLst/>
          </a:prstGeom>
        </p:spPr>
        <p:txBody>
          <a:bodyPr vert="horz" lIns="91306" tIns="45653" rIns="91306" bIns="45653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6" y="9428586"/>
            <a:ext cx="2945659" cy="496332"/>
          </a:xfrm>
          <a:prstGeom prst="rect">
            <a:avLst/>
          </a:prstGeom>
        </p:spPr>
        <p:txBody>
          <a:bodyPr vert="horz" lIns="91306" tIns="45653" rIns="91306" bIns="45653" rtlCol="0" anchor="b"/>
          <a:lstStyle>
            <a:lvl1pPr algn="r">
              <a:defRPr sz="1200"/>
            </a:lvl1pPr>
          </a:lstStyle>
          <a:p>
            <a:fld id="{51B973E1-AEAD-4879-9312-A9CFAAEB97B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78460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96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67047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169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471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135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5F59E-D7BA-4ADE-9DDA-6A15C1BA7251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6591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78878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086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44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6472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38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74519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8097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1804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88202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8974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4396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85796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973E1-AEAD-4879-9312-A9CFAAEB97BE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800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BB835-DEDB-234D-A77B-E92DED8CA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2F87E1-87E6-9E47-BEBB-947716060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424CF-7558-804A-9F32-594C7B8F9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33030-4907-024E-90ED-DB6E55B3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B8A7C-2D11-C846-864C-6F9CA4A1E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196270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7B36-2F9C-8F45-8B7C-EE43965E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C1D35-5108-254F-BB4E-5619B1313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37F9E-A803-004F-8FE0-7EE3DEE58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828D7-DE14-1A4D-B89D-0EAFB3FD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54A22-09EA-4F4A-A9B8-C106CDCAE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749438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8DB78-7607-4E4B-B566-432E720D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30466-AB83-8F43-977F-856583CD0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35C22-4B12-1A4B-AC9D-F5D95EF96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D30B2-AE19-8149-B3EA-68FC3EC3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FFA0E-A54B-814B-A2A0-BAE7E2EA1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546406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31DD-3F18-1A4D-B59D-766A305E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34720-95D2-BD44-85E7-4AD76AEB9F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A1C3C6-A270-B444-BF2B-9A38EC04E6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1EB5DA-B78D-8D45-8CE7-5E1B6B544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A43C4-005B-DB4A-B81C-62C3BBF8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9A91B-7238-4C45-BA4D-96034774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301216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B2CF-4BA0-BE4B-A2C8-9E059F74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AC3A5-D80D-C343-8A9D-A0352A2E0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B0E33-CE04-2E43-AABC-C24528514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ACF9E-0590-B946-B94C-CD24433D26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3D4ED-3CDD-F045-9AE5-4D88743A2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BE0234-7F2A-3E42-AFE5-0176F19C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32B78D-ABB2-D248-A00B-2AEE6FCB0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CDE48-5EAA-5D4D-B4FC-F39D4051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648360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FE478-9599-A14F-87BE-A102BA8EA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78A45-495D-3F4D-8956-6FF8CB0B3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1C437-0160-D048-BAD7-260743C3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80562-8389-3A4F-B64A-9A7D7D8D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09009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0BBAA7-503E-3647-80A8-DA26E8144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C2CE8D-A826-5242-AFE2-183A52A50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107B9-E811-2E43-A835-78FCB4581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518393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D100D-8016-B14B-80FB-C1C88EF0C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3611D-A71D-6140-80D8-FA9EF5D0A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454BB-A19B-5D4B-B29C-CED6E1106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E6FB5-D2D2-CF44-9284-4AFB3E67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687B8-C552-0B4A-BE39-D429DCC6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ADFC5-17BE-7C45-8A8D-532F262F4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592774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ECBD9-DD81-AD4E-B915-4F7697CF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D5F7DB-5ED1-5D4F-B9F9-9286BC2DD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A3A2A-4892-6E41-8D4C-1B859103E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597208-DE5B-8B4B-8ADF-639CFBAB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F8E38-7EA1-4040-868A-46956482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61DF75-08E2-1C4F-AE79-E2348F010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034067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87BF-D0F4-C84B-80E1-2EC4AB6B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2C78A-3178-5145-83D3-1A91ACDB9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F4896-8E59-9E47-AD1E-70C563C5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2761-3E0A-E640-B076-D093753E3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183EA-269D-634B-968F-EBFCC9DD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9285947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67CF5C-01E6-F54F-B37D-1E370E990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9FA7FD-48A6-FD4D-8DB4-02AE97343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3318E-5B73-3F40-9741-715ECA805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22974-21C7-7948-AC54-60859E5D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4C319-9C8E-4C4C-9163-07CF2AFA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395024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紙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042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CAEB2-8D97-2946-8AAF-4D326818D1FC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954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83D8F5-8946-E843-AFA1-7103D035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2BC27-F836-F844-83CB-32BE74305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12948-907A-3144-8ECA-E638050F8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39450-48ED-C849-93F2-45BAE396AB96}" type="datetime1">
              <a:rPr kumimoji="1" lang="en-MY" altLang="ja-JP" smtClean="0"/>
              <a:t>17/11/2020</a:t>
            </a:fld>
            <a:endParaRPr kumimoji="1" lang="ja-JP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663C5-4390-7D49-BDFB-DBF8B0300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0B03A-AA24-3746-B506-5B80B8E02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AB079-903E-4CD7-954A-E7AF1BA2DD6D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5EDEAA6-9317-5C49-B64B-9B2653AE8234}"/>
              </a:ext>
            </a:extLst>
          </p:cNvPr>
          <p:cNvSpPr/>
          <p:nvPr userDrawn="1"/>
        </p:nvSpPr>
        <p:spPr>
          <a:xfrm>
            <a:off x="0" y="6093296"/>
            <a:ext cx="9144000" cy="7736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" name="Picture 4" descr="Z:\win\デスクトップ\名称未設定-5.png">
            <a:extLst>
              <a:ext uri="{FF2B5EF4-FFF2-40B4-BE49-F238E27FC236}">
                <a16:creationId xmlns:a16="http://schemas.microsoft.com/office/drawing/2014/main" id="{AE0B8B64-229E-BA4C-9925-53B199F168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2285" y="6222741"/>
            <a:ext cx="3589915" cy="4466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20A76AC9-659C-1642-949E-A2A84720FD99}"/>
              </a:ext>
            </a:extLst>
          </p:cNvPr>
          <p:cNvCxnSpPr/>
          <p:nvPr userDrawn="1"/>
        </p:nvCxnSpPr>
        <p:spPr>
          <a:xfrm>
            <a:off x="0" y="54868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70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17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5" Type="http://schemas.openxmlformats.org/officeDocument/2006/relationships/image" Target="../media/image40.pn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hibaura-it.ac.jp/en/study/exchange_programs/sandwich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-web.shibaura-it.ac.jp/en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shibaura-it.ac.jp/en/study/exchange_programs/research.html" TargetMode="Externa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chart" Target="../charts/chart2.xml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hyperlink" Target="https://www.jasso.go.jp/about/statistics/ryuj_chosa/h29.html" TargetMode="External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crowd&#10;&#10;Description automatically generated">
            <a:extLst>
              <a:ext uri="{FF2B5EF4-FFF2-40B4-BE49-F238E27FC236}">
                <a16:creationId xmlns:a16="http://schemas.microsoft.com/office/drawing/2014/main" id="{1C33EB5E-4562-2348-A9D3-0F876CE98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1647" y="425182"/>
            <a:ext cx="10125647" cy="57695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014D9-938F-AF43-83A7-25F3C5B3DEFF}"/>
              </a:ext>
            </a:extLst>
          </p:cNvPr>
          <p:cNvSpPr txBox="1"/>
          <p:nvPr/>
        </p:nvSpPr>
        <p:spPr>
          <a:xfrm>
            <a:off x="313769" y="2049168"/>
            <a:ext cx="51974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entury Gothic" panose="020B0502020202020204" pitchFamily="34" charset="0"/>
                <a:cs typeface="Arial" panose="020B0604020202020204" pitchFamily="34" charset="0"/>
              </a:rPr>
              <a:t>SHIBAURA </a:t>
            </a:r>
          </a:p>
          <a:p>
            <a:r>
              <a:rPr lang="en-US" sz="3600" b="1" dirty="0">
                <a:latin typeface="Century Gothic" panose="020B0502020202020204" pitchFamily="34" charset="0"/>
                <a:cs typeface="Arial" panose="020B0604020202020204" pitchFamily="34" charset="0"/>
              </a:rPr>
              <a:t>INSTITUTE</a:t>
            </a:r>
          </a:p>
          <a:p>
            <a:r>
              <a:rPr lang="en-US" sz="3600" b="1" dirty="0">
                <a:latin typeface="Century Gothic" panose="020B0502020202020204" pitchFamily="34" charset="0"/>
                <a:cs typeface="Arial" panose="020B0604020202020204" pitchFamily="34" charset="0"/>
              </a:rPr>
              <a:t>OF TECHNOLOGY</a:t>
            </a:r>
            <a:endParaRPr lang="x-none" sz="36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AC1CDE-95CF-D146-B5AB-CAAE572124E5}"/>
              </a:ext>
            </a:extLst>
          </p:cNvPr>
          <p:cNvSpPr txBox="1"/>
          <p:nvPr/>
        </p:nvSpPr>
        <p:spPr>
          <a:xfrm>
            <a:off x="313769" y="3792634"/>
            <a:ext cx="27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pc="600" dirty="0">
                <a:latin typeface="Century Gothic" panose="020B0502020202020204" pitchFamily="34" charset="0"/>
                <a:cs typeface="Arial" panose="020B0604020202020204" pitchFamily="34" charset="0"/>
              </a:rPr>
              <a:t>Tokyo, Japan</a:t>
            </a:r>
            <a:endParaRPr lang="x-none" sz="1600" spc="6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E4AB76-6189-D345-9CC0-CF5127950B2F}"/>
              </a:ext>
            </a:extLst>
          </p:cNvPr>
          <p:cNvSpPr txBox="1"/>
          <p:nvPr/>
        </p:nvSpPr>
        <p:spPr>
          <a:xfrm>
            <a:off x="0" y="4250136"/>
            <a:ext cx="65527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i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earn from the world, contribute to the world 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98" y="44624"/>
            <a:ext cx="1999999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2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93D75C-F697-4B8B-9E43-07BA2039A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92896"/>
            <a:ext cx="7543800" cy="1450757"/>
          </a:xfrm>
        </p:spPr>
        <p:txBody>
          <a:bodyPr/>
          <a:lstStyle/>
          <a:p>
            <a:pPr algn="ctr"/>
            <a:r>
              <a:rPr kumimoji="1"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DB04449A-973B-451F-9DE5-F68F5879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67061"/>
            <a:ext cx="1854203" cy="357850"/>
          </a:xfrm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22 JAN 2019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25D0CB-21E2-400C-9166-DC43CD2DD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</p:spPr>
        <p:txBody>
          <a:bodyPr/>
          <a:lstStyle/>
          <a:p>
            <a:r>
              <a:rPr lang="en-US" altLang="ja-JP"/>
              <a:t>Center for Promotion of Educational Innovation</a:t>
            </a:r>
          </a:p>
          <a:p>
            <a:r>
              <a:rPr lang="en-US" altLang="ja-JP"/>
              <a:t>Shibaura Institute OF technology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01CBC2-CD5F-470F-AE59-CE931BE0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</p:spPr>
        <p:txBody>
          <a:bodyPr/>
          <a:lstStyle/>
          <a:p>
            <a:fld id="{356B832F-5903-4568-9A91-FE1F511514A6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08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02EA954-FD77-764A-AC36-F84EAC1E15A7}"/>
              </a:ext>
            </a:extLst>
          </p:cNvPr>
          <p:cNvSpPr/>
          <p:nvPr/>
        </p:nvSpPr>
        <p:spPr>
          <a:xfrm>
            <a:off x="0" y="0"/>
            <a:ext cx="9144000" cy="6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7" name="Picture 26" descr="A large building&#10;&#10;Description automatically generated">
            <a:extLst>
              <a:ext uri="{FF2B5EF4-FFF2-40B4-BE49-F238E27FC236}">
                <a16:creationId xmlns:a16="http://schemas.microsoft.com/office/drawing/2014/main" id="{877291BF-0ED6-1A43-BD0E-2D4AD76778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4748" y="-8388"/>
            <a:ext cx="11125464" cy="6101684"/>
          </a:xfrm>
          <a:prstGeom prst="rect">
            <a:avLst/>
          </a:prstGeom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871F2059-59A5-0649-A879-F177C10B9F18}"/>
              </a:ext>
            </a:extLst>
          </p:cNvPr>
          <p:cNvSpPr/>
          <p:nvPr/>
        </p:nvSpPr>
        <p:spPr>
          <a:xfrm>
            <a:off x="0" y="2042937"/>
            <a:ext cx="9198260" cy="4050359"/>
          </a:xfrm>
          <a:prstGeom prst="rtTriangle">
            <a:avLst/>
          </a:prstGeom>
          <a:solidFill>
            <a:srgbClr val="02CFCD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スライド番号プレースホルダー 2"/>
          <p:cNvSpPr txBox="1">
            <a:spLocks/>
          </p:cNvSpPr>
          <p:nvPr/>
        </p:nvSpPr>
        <p:spPr>
          <a:xfrm>
            <a:off x="6974904" y="65202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2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正方形/長方形 4">
            <a:extLst>
              <a:ext uri="{FF2B5EF4-FFF2-40B4-BE49-F238E27FC236}">
                <a16:creationId xmlns:a16="http://schemas.microsoft.com/office/drawing/2014/main" id="{326DBC85-5907-E34C-A6E8-D932DF58890A}"/>
              </a:ext>
            </a:extLst>
          </p:cNvPr>
          <p:cNvSpPr/>
          <p:nvPr/>
        </p:nvSpPr>
        <p:spPr>
          <a:xfrm>
            <a:off x="335014" y="4278198"/>
            <a:ext cx="613521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to foster scientists and engineers who can contribute to the sustainable growth of the world by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exposing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to culturally diverse environments where they learn to cope with, collaborate with, and have ever-lasting friendships with fellow students from around the world.</a:t>
            </a:r>
            <a:endParaRPr lang="en-US" altLang="ja-JP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">
            <a:extLst>
              <a:ext uri="{FF2B5EF4-FFF2-40B4-BE49-F238E27FC236}">
                <a16:creationId xmlns:a16="http://schemas.microsoft.com/office/drawing/2014/main" id="{9FBC331B-007E-A64A-8A9A-3C809006049F}"/>
              </a:ext>
            </a:extLst>
          </p:cNvPr>
          <p:cNvSpPr txBox="1"/>
          <p:nvPr/>
        </p:nvSpPr>
        <p:spPr>
          <a:xfrm>
            <a:off x="4427984" y="1080802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Mission Statement</a:t>
            </a:r>
            <a:endParaRPr kumimoji="1" lang="ja-JP" altLang="en-US" sz="4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19CD4C-C850-CA4D-B152-9675A5AE0B6B}"/>
              </a:ext>
            </a:extLst>
          </p:cNvPr>
          <p:cNvSpPr/>
          <p:nvPr/>
        </p:nvSpPr>
        <p:spPr>
          <a:xfrm>
            <a:off x="7072764" y="4916244"/>
            <a:ext cx="21337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Century Gothic" panose="020B0502020202020204" pitchFamily="34" charset="0"/>
              </a:rPr>
              <a:t>Founded by</a:t>
            </a:r>
          </a:p>
          <a:p>
            <a:pPr algn="ctr"/>
            <a:r>
              <a:rPr lang="en-US" sz="1100" dirty="0">
                <a:latin typeface="Century Gothic" panose="020B0502020202020204" pitchFamily="34" charset="0"/>
              </a:rPr>
              <a:t> Dr. Shiro </a:t>
            </a:r>
            <a:r>
              <a:rPr lang="en-US" sz="1100" dirty="0" err="1">
                <a:latin typeface="Century Gothic" panose="020B0502020202020204" pitchFamily="34" charset="0"/>
              </a:rPr>
              <a:t>Arimoto</a:t>
            </a:r>
            <a:r>
              <a:rPr lang="en-US" sz="1100" dirty="0">
                <a:latin typeface="Century Gothic" panose="020B0502020202020204" pitchFamily="34" charset="0"/>
              </a:rPr>
              <a:t> in 1927</a:t>
            </a:r>
            <a:endParaRPr lang="x-none" sz="1100" dirty="0">
              <a:latin typeface="Century Gothic" panose="020B0502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551B93-3A82-6F4F-8FB8-D741259F751C}"/>
              </a:ext>
            </a:extLst>
          </p:cNvPr>
          <p:cNvGrpSpPr/>
          <p:nvPr/>
        </p:nvGrpSpPr>
        <p:grpSpPr>
          <a:xfrm>
            <a:off x="142234" y="2330402"/>
            <a:ext cx="7462304" cy="1804361"/>
            <a:chOff x="142234" y="2330402"/>
            <a:chExt cx="7462304" cy="180436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28D7BAC-46AF-794A-B919-7C54D03C9319}"/>
                </a:ext>
              </a:extLst>
            </p:cNvPr>
            <p:cNvGrpSpPr/>
            <p:nvPr/>
          </p:nvGrpSpPr>
          <p:grpSpPr>
            <a:xfrm>
              <a:off x="142234" y="2330402"/>
              <a:ext cx="362587" cy="307728"/>
              <a:chOff x="104957" y="2697022"/>
              <a:chExt cx="362587" cy="307728"/>
            </a:xfrm>
          </p:grpSpPr>
          <p:sp>
            <p:nvSpPr>
              <p:cNvPr id="19" name="正方形/長方形 10">
                <a:extLst>
                  <a:ext uri="{FF2B5EF4-FFF2-40B4-BE49-F238E27FC236}">
                    <a16:creationId xmlns:a16="http://schemas.microsoft.com/office/drawing/2014/main" id="{270AF8A4-B41C-1C43-A69F-F895EA6F2796}"/>
                  </a:ext>
                </a:extLst>
              </p:cNvPr>
              <p:cNvSpPr/>
              <p:nvPr/>
            </p:nvSpPr>
            <p:spPr>
              <a:xfrm>
                <a:off x="210079" y="2759983"/>
                <a:ext cx="257465" cy="244767"/>
              </a:xfrm>
              <a:prstGeom prst="rect">
                <a:avLst/>
              </a:prstGeom>
              <a:solidFill>
                <a:srgbClr val="054E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正方形/長方形 10">
                <a:extLst>
                  <a:ext uri="{FF2B5EF4-FFF2-40B4-BE49-F238E27FC236}">
                    <a16:creationId xmlns:a16="http://schemas.microsoft.com/office/drawing/2014/main" id="{D1D84F1D-DA54-FB4C-A109-4B2312631667}"/>
                  </a:ext>
                </a:extLst>
              </p:cNvPr>
              <p:cNvSpPr/>
              <p:nvPr/>
            </p:nvSpPr>
            <p:spPr>
              <a:xfrm>
                <a:off x="104957" y="2697022"/>
                <a:ext cx="165620" cy="15745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BAEEE75-76A3-DF46-A7C4-38E3AB8BFB1C}"/>
                </a:ext>
              </a:extLst>
            </p:cNvPr>
            <p:cNvGrpSpPr/>
            <p:nvPr/>
          </p:nvGrpSpPr>
          <p:grpSpPr>
            <a:xfrm>
              <a:off x="6163629" y="3511858"/>
              <a:ext cx="362587" cy="307728"/>
              <a:chOff x="104957" y="2697022"/>
              <a:chExt cx="362587" cy="307728"/>
            </a:xfrm>
          </p:grpSpPr>
          <p:sp>
            <p:nvSpPr>
              <p:cNvPr id="23" name="正方形/長方形 10">
                <a:extLst>
                  <a:ext uri="{FF2B5EF4-FFF2-40B4-BE49-F238E27FC236}">
                    <a16:creationId xmlns:a16="http://schemas.microsoft.com/office/drawing/2014/main" id="{B05C7437-BDAF-554C-AFDB-1BAF8D7E8464}"/>
                  </a:ext>
                </a:extLst>
              </p:cNvPr>
              <p:cNvSpPr/>
              <p:nvPr/>
            </p:nvSpPr>
            <p:spPr>
              <a:xfrm>
                <a:off x="210079" y="2759983"/>
                <a:ext cx="257465" cy="244767"/>
              </a:xfrm>
              <a:prstGeom prst="rect">
                <a:avLst/>
              </a:prstGeom>
              <a:solidFill>
                <a:srgbClr val="054E3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正方形/長方形 10">
                <a:extLst>
                  <a:ext uri="{FF2B5EF4-FFF2-40B4-BE49-F238E27FC236}">
                    <a16:creationId xmlns:a16="http://schemas.microsoft.com/office/drawing/2014/main" id="{C9FD28C8-E770-B747-BB5B-9D1EAD6B3FB9}"/>
                  </a:ext>
                </a:extLst>
              </p:cNvPr>
              <p:cNvSpPr/>
              <p:nvPr/>
            </p:nvSpPr>
            <p:spPr>
              <a:xfrm>
                <a:off x="104957" y="2697022"/>
                <a:ext cx="165620" cy="15745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正方形/長方形 9"/>
            <p:cNvSpPr/>
            <p:nvPr/>
          </p:nvSpPr>
          <p:spPr>
            <a:xfrm>
              <a:off x="359232" y="2334563"/>
              <a:ext cx="7245306" cy="1800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2400" b="1" i="1" dirty="0"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Nurturing practical engineers </a:t>
              </a:r>
            </a:p>
            <a:p>
              <a:r>
                <a:rPr lang="en-US" altLang="ja-JP" sz="2400" b="1" i="1" dirty="0"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who learn from society and contribute </a:t>
              </a:r>
            </a:p>
            <a:p>
              <a:r>
                <a:rPr lang="en-US" altLang="ja-JP" sz="2400" b="1" i="1" dirty="0"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to society</a:t>
              </a:r>
              <a:endParaRPr lang="ja-JP" alt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885" y="3440547"/>
            <a:ext cx="1087637" cy="150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2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rallelogram 17">
            <a:extLst>
              <a:ext uri="{FF2B5EF4-FFF2-40B4-BE49-F238E27FC236}">
                <a16:creationId xmlns:a16="http://schemas.microsoft.com/office/drawing/2014/main" id="{DEEA3028-1444-D946-9796-24609598FD27}"/>
              </a:ext>
            </a:extLst>
          </p:cNvPr>
          <p:cNvSpPr/>
          <p:nvPr/>
        </p:nvSpPr>
        <p:spPr>
          <a:xfrm>
            <a:off x="0" y="384691"/>
            <a:ext cx="4134155" cy="252390"/>
          </a:xfrm>
          <a:prstGeom prst="parallelogram">
            <a:avLst/>
          </a:prstGeom>
          <a:solidFill>
            <a:srgbClr val="00B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" name="Picture 9" descr="A picture containing fire&#10;&#10;Description automatically generated">
            <a:extLst>
              <a:ext uri="{FF2B5EF4-FFF2-40B4-BE49-F238E27FC236}">
                <a16:creationId xmlns:a16="http://schemas.microsoft.com/office/drawing/2014/main" id="{BAF4939F-36FC-5E42-83AB-5EAC9E492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491592"/>
            <a:ext cx="7687270" cy="5423086"/>
          </a:xfrm>
          <a:prstGeom prst="rect">
            <a:avLst/>
          </a:prstGeom>
        </p:spPr>
      </p:pic>
      <p:grpSp>
        <p:nvGrpSpPr>
          <p:cNvPr id="3" name="Group 22">
            <a:extLst>
              <a:ext uri="{FF2B5EF4-FFF2-40B4-BE49-F238E27FC236}">
                <a16:creationId xmlns:a16="http://schemas.microsoft.com/office/drawing/2014/main" id="{D8E742EF-5EA7-0846-86E3-BBEDFD1DEC87}"/>
              </a:ext>
            </a:extLst>
          </p:cNvPr>
          <p:cNvGrpSpPr/>
          <p:nvPr/>
        </p:nvGrpSpPr>
        <p:grpSpPr>
          <a:xfrm>
            <a:off x="2960190" y="608252"/>
            <a:ext cx="6148314" cy="5423086"/>
            <a:chOff x="2960190" y="608252"/>
            <a:chExt cx="6148314" cy="5423086"/>
          </a:xfrm>
        </p:grpSpPr>
        <p:sp>
          <p:nvSpPr>
            <p:cNvPr id="4" name="Triangle 21">
              <a:extLst>
                <a:ext uri="{FF2B5EF4-FFF2-40B4-BE49-F238E27FC236}">
                  <a16:creationId xmlns:a16="http://schemas.microsoft.com/office/drawing/2014/main" id="{5712935D-58F5-3545-84CE-E74F0732F8C2}"/>
                </a:ext>
              </a:extLst>
            </p:cNvPr>
            <p:cNvSpPr/>
            <p:nvPr/>
          </p:nvSpPr>
          <p:spPr>
            <a:xfrm rot="14856123">
              <a:off x="3364891" y="3380033"/>
              <a:ext cx="342725" cy="1152128"/>
            </a:xfrm>
            <a:prstGeom prst="triangle">
              <a:avLst/>
            </a:prstGeom>
            <a:solidFill>
              <a:srgbClr val="0067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20" descr="A picture containing text, map&#10;&#10;Description automatically generated">
              <a:extLst>
                <a:ext uri="{FF2B5EF4-FFF2-40B4-BE49-F238E27FC236}">
                  <a16:creationId xmlns:a16="http://schemas.microsoft.com/office/drawing/2014/main" id="{A69E6EFB-130F-584B-AACD-8AB7F8116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5418" y="608252"/>
              <a:ext cx="5423086" cy="5423086"/>
            </a:xfrm>
            <a:prstGeom prst="rect">
              <a:avLst/>
            </a:prstGeom>
          </p:spPr>
        </p:pic>
      </p:grpSp>
      <p:pic>
        <p:nvPicPr>
          <p:cNvPr id="6" name="Picture 71" descr="A tall building in a city&#10;&#10;Description automatically generated">
            <a:extLst>
              <a:ext uri="{FF2B5EF4-FFF2-40B4-BE49-F238E27FC236}">
                <a16:creationId xmlns:a16="http://schemas.microsoft.com/office/drawing/2014/main" id="{51CA8631-C3FE-F84A-A7CB-55249DA03D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844" y="3640757"/>
            <a:ext cx="2904795" cy="250974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7" name="Picture 2" descr="Y:\入試課\パンフ\大学案内\2015年度\12 完成データ\写真データ\honban\_03U6948.JPG">
            <a:extLst>
              <a:ext uri="{FF2B5EF4-FFF2-40B4-BE49-F238E27FC236}">
                <a16:creationId xmlns:a16="http://schemas.microsoft.com/office/drawing/2014/main" id="{01FEBB63-9B21-DE4C-B237-498A61179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6" y="2814987"/>
            <a:ext cx="4398584" cy="2932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43">
            <a:extLst>
              <a:ext uri="{FF2B5EF4-FFF2-40B4-BE49-F238E27FC236}">
                <a16:creationId xmlns:a16="http://schemas.microsoft.com/office/drawing/2014/main" id="{B22AFF6A-84E2-7242-A13C-F8234CE6A1D4}"/>
              </a:ext>
            </a:extLst>
          </p:cNvPr>
          <p:cNvSpPr/>
          <p:nvPr/>
        </p:nvSpPr>
        <p:spPr>
          <a:xfrm>
            <a:off x="5705364" y="3470946"/>
            <a:ext cx="345638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Shibaura </a:t>
            </a:r>
          </a:p>
          <a:p>
            <a:pPr algn="r"/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campus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58" descr="A tall building in a city&#10;&#10;Description automatically generated">
            <a:extLst>
              <a:ext uri="{FF2B5EF4-FFF2-40B4-BE49-F238E27FC236}">
                <a16:creationId xmlns:a16="http://schemas.microsoft.com/office/drawing/2014/main" id="{77E69F86-F848-424B-8085-C6E2186544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48" y="-12862"/>
            <a:ext cx="5334000" cy="2997200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0" name="正方形/長方形 42">
            <a:extLst>
              <a:ext uri="{FF2B5EF4-FFF2-40B4-BE49-F238E27FC236}">
                <a16:creationId xmlns:a16="http://schemas.microsoft.com/office/drawing/2014/main" id="{96D193F5-3E92-0645-9707-03F900779238}"/>
              </a:ext>
            </a:extLst>
          </p:cNvPr>
          <p:cNvSpPr/>
          <p:nvPr/>
        </p:nvSpPr>
        <p:spPr>
          <a:xfrm>
            <a:off x="7158906" y="128271"/>
            <a:ext cx="1839033" cy="874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Toyosu</a:t>
            </a:r>
            <a:r>
              <a:rPr kumimoji="1" lang="en-US" altLang="ja-JP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Campus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正方形/長方形 39">
            <a:extLst>
              <a:ext uri="{FF2B5EF4-FFF2-40B4-BE49-F238E27FC236}">
                <a16:creationId xmlns:a16="http://schemas.microsoft.com/office/drawing/2014/main" id="{F44729BA-59AC-EE41-984D-7F158E160AC9}"/>
              </a:ext>
            </a:extLst>
          </p:cNvPr>
          <p:cNvSpPr/>
          <p:nvPr/>
        </p:nvSpPr>
        <p:spPr>
          <a:xfrm>
            <a:off x="188830" y="2444592"/>
            <a:ext cx="30626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Omiya </a:t>
            </a:r>
            <a:r>
              <a:rPr kumimoji="1" lang="en-US" altLang="ja-JP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Campus</a:t>
            </a:r>
            <a:endParaRPr kumimoji="1" lang="ja-JP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D3891295-FA57-5348-85B9-E072F7BBA2C2}"/>
              </a:ext>
            </a:extLst>
          </p:cNvPr>
          <p:cNvSpPr txBox="1"/>
          <p:nvPr/>
        </p:nvSpPr>
        <p:spPr>
          <a:xfrm>
            <a:off x="-108520" y="335097"/>
            <a:ext cx="1858202" cy="2092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 sz="12500" b="1" dirty="0">
                <a:solidFill>
                  <a:srgbClr val="054D3A"/>
                </a:solidFill>
                <a:latin typeface="Century Gothic" panose="020B0502020202020204" pitchFamily="34" charset="0"/>
              </a:rPr>
              <a:t>３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92295E7A-E27D-4247-89A2-B8B812FE09E6}"/>
              </a:ext>
            </a:extLst>
          </p:cNvPr>
          <p:cNvSpPr/>
          <p:nvPr/>
        </p:nvSpPr>
        <p:spPr>
          <a:xfrm>
            <a:off x="1331640" y="782570"/>
            <a:ext cx="313571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2600" b="1" spc="300" dirty="0">
                <a:solidFill>
                  <a:srgbClr val="054D3A"/>
                </a:solidFill>
                <a:latin typeface="Century Gothic" panose="020B0502020202020204" pitchFamily="34" charset="0"/>
              </a:rPr>
              <a:t>CAMPUS</a:t>
            </a:r>
          </a:p>
          <a:p>
            <a:r>
              <a:rPr lang="x-none" sz="2600" b="1" dirty="0">
                <a:latin typeface="Century Gothic" panose="020B0502020202020204" pitchFamily="34" charset="0"/>
              </a:rPr>
              <a:t>Locations in </a:t>
            </a:r>
          </a:p>
          <a:p>
            <a:r>
              <a:rPr lang="en-US" sz="2600" b="1" dirty="0" smtClean="0">
                <a:latin typeface="Century Gothic" panose="020B0502020202020204" pitchFamily="34" charset="0"/>
              </a:rPr>
              <a:t>The </a:t>
            </a:r>
            <a:r>
              <a:rPr lang="x-none" sz="2600" b="1" dirty="0" smtClean="0">
                <a:latin typeface="Century Gothic" panose="020B0502020202020204" pitchFamily="34" charset="0"/>
              </a:rPr>
              <a:t>Tokyo </a:t>
            </a:r>
            <a:r>
              <a:rPr lang="x-none" sz="2600" b="1" dirty="0">
                <a:latin typeface="Century Gothic" panose="020B0502020202020204" pitchFamily="34" charset="0"/>
              </a:rPr>
              <a:t>Area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0" y="58764"/>
            <a:ext cx="5334000" cy="10772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i="1">
                <a:latin typeface="Franklin Gothic Heavy" panose="020B09030201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defRPr>
            </a:lvl1pPr>
          </a:lstStyle>
          <a:p>
            <a:r>
              <a:rPr lang="en-US" altLang="ja-JP" sz="3600" b="1" i="0" dirty="0">
                <a:latin typeface="Century Gothic" panose="020B0502020202020204" pitchFamily="34" charset="0"/>
              </a:rPr>
              <a:t>Campus</a:t>
            </a:r>
            <a:r>
              <a:rPr lang="ja-JP" altLang="en-US" sz="3600" b="1" i="0" dirty="0">
                <a:latin typeface="Century Gothic" panose="020B0502020202020204" pitchFamily="34" charset="0"/>
              </a:rPr>
              <a:t> </a:t>
            </a:r>
            <a:r>
              <a:rPr lang="en-US" altLang="ja-JP" sz="3600" b="1" i="0" dirty="0">
                <a:latin typeface="Century Gothic" panose="020B0502020202020204" pitchFamily="34" charset="0"/>
              </a:rPr>
              <a:t>Location</a:t>
            </a:r>
            <a:endParaRPr lang="ja-JP" altLang="en-US" sz="3600" b="1" i="0" dirty="0">
              <a:latin typeface="Century Gothic" panose="020B0502020202020204" pitchFamily="34" charset="0"/>
            </a:endParaRPr>
          </a:p>
          <a:p>
            <a:endParaRPr lang="ja-JP" altLang="en-US" sz="3600" b="1" i="0" dirty="0">
              <a:latin typeface="Century Gothic" panose="020B0502020202020204" pitchFamily="34" charset="0"/>
            </a:endParaRPr>
          </a:p>
        </p:txBody>
      </p:sp>
      <p:cxnSp>
        <p:nvCxnSpPr>
          <p:cNvPr id="15" name="直線コネクタ 41">
            <a:extLst>
              <a:ext uri="{FF2B5EF4-FFF2-40B4-BE49-F238E27FC236}">
                <a16:creationId xmlns:a16="http://schemas.microsoft.com/office/drawing/2014/main" id="{49BA5732-B134-3049-A5D5-CBBDF86FBA0E}"/>
              </a:ext>
            </a:extLst>
          </p:cNvPr>
          <p:cNvCxnSpPr>
            <a:cxnSpLocks/>
          </p:cNvCxnSpPr>
          <p:nvPr/>
        </p:nvCxnSpPr>
        <p:spPr>
          <a:xfrm>
            <a:off x="5594356" y="3370312"/>
            <a:ext cx="1742580" cy="259613"/>
          </a:xfrm>
          <a:prstGeom prst="line">
            <a:avLst/>
          </a:prstGeom>
          <a:ln w="22225" cap="rnd">
            <a:solidFill>
              <a:srgbClr val="FF0000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40">
            <a:extLst>
              <a:ext uri="{FF2B5EF4-FFF2-40B4-BE49-F238E27FC236}">
                <a16:creationId xmlns:a16="http://schemas.microsoft.com/office/drawing/2014/main" id="{8A327B3D-FE19-7440-A000-A7202F6B35C6}"/>
              </a:ext>
            </a:extLst>
          </p:cNvPr>
          <p:cNvCxnSpPr>
            <a:cxnSpLocks/>
          </p:cNvCxnSpPr>
          <p:nvPr/>
        </p:nvCxnSpPr>
        <p:spPr>
          <a:xfrm flipV="1">
            <a:off x="6380646" y="943322"/>
            <a:ext cx="1306624" cy="2182149"/>
          </a:xfrm>
          <a:prstGeom prst="line">
            <a:avLst/>
          </a:prstGeom>
          <a:ln w="25400" cap="rnd">
            <a:solidFill>
              <a:srgbClr val="FF0000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36">
            <a:extLst>
              <a:ext uri="{FF2B5EF4-FFF2-40B4-BE49-F238E27FC236}">
                <a16:creationId xmlns:a16="http://schemas.microsoft.com/office/drawing/2014/main" id="{7C10D5C1-A8B0-4D4B-8EC2-FB31D2F11CD8}"/>
              </a:ext>
            </a:extLst>
          </p:cNvPr>
          <p:cNvCxnSpPr>
            <a:cxnSpLocks/>
          </p:cNvCxnSpPr>
          <p:nvPr/>
        </p:nvCxnSpPr>
        <p:spPr>
          <a:xfrm flipH="1">
            <a:off x="2672743" y="1815080"/>
            <a:ext cx="3456384" cy="761581"/>
          </a:xfrm>
          <a:prstGeom prst="line">
            <a:avLst/>
          </a:prstGeom>
          <a:ln w="22225" cap="rnd">
            <a:solidFill>
              <a:srgbClr val="FF0000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50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icture containing indoor, kitchen, sitting, person&#10;&#10;Description automatically generated">
            <a:extLst>
              <a:ext uri="{FF2B5EF4-FFF2-40B4-BE49-F238E27FC236}">
                <a16:creationId xmlns:a16="http://schemas.microsoft.com/office/drawing/2014/main" id="{3ED2AF62-BF29-0243-81A0-311D0FD0BC8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9"/>
          <a:stretch/>
        </p:blipFill>
        <p:spPr>
          <a:xfrm>
            <a:off x="-795410" y="0"/>
            <a:ext cx="11059363" cy="3247763"/>
          </a:xfrm>
          <a:prstGeom prst="rect">
            <a:avLst/>
          </a:prstGeom>
        </p:spPr>
      </p:pic>
      <p:sp>
        <p:nvSpPr>
          <p:cNvPr id="7" name="スライド番号プレースホルダー 2"/>
          <p:cNvSpPr txBox="1">
            <a:spLocks/>
          </p:cNvSpPr>
          <p:nvPr/>
        </p:nvSpPr>
        <p:spPr>
          <a:xfrm>
            <a:off x="6974904" y="65202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4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94906" y="3874688"/>
            <a:ext cx="5585845" cy="1540038"/>
            <a:chOff x="4943856" y="3637561"/>
            <a:chExt cx="3578317" cy="1296529"/>
          </a:xfrm>
        </p:grpSpPr>
        <p:sp>
          <p:nvSpPr>
            <p:cNvPr id="2" name="正方形/長方形 1"/>
            <p:cNvSpPr/>
            <p:nvPr/>
          </p:nvSpPr>
          <p:spPr>
            <a:xfrm>
              <a:off x="4943856" y="3637562"/>
              <a:ext cx="3292032" cy="129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320"/>
                </a:lnSpc>
              </a:pPr>
              <a:r>
                <a:rPr lang="en-US" altLang="ja-JP" sz="1700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College of </a:t>
              </a:r>
              <a:r>
                <a:rPr lang="en-US" altLang="ja-JP" sz="1700" b="1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Engineering</a:t>
              </a:r>
              <a:endParaRPr lang="en-US" altLang="ja-JP" sz="17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  <a:p>
              <a:pPr>
                <a:lnSpc>
                  <a:spcPts val="2320"/>
                </a:lnSpc>
              </a:pPr>
              <a:r>
                <a:rPr lang="en-US" altLang="ja-JP" sz="1700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School of </a:t>
              </a:r>
              <a:r>
                <a:rPr lang="en-US" altLang="ja-JP" sz="1700" b="1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Architecture</a:t>
              </a:r>
              <a:endParaRPr lang="en-US" altLang="ja-JP" sz="1700" b="1" i="1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  <a:p>
              <a:pPr>
                <a:lnSpc>
                  <a:spcPts val="2320"/>
                </a:lnSpc>
              </a:pPr>
              <a:r>
                <a:rPr lang="en-US" altLang="ja-JP" sz="1700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College of </a:t>
              </a:r>
              <a:r>
                <a:rPr lang="en-US" altLang="ja-JP" sz="1700" b="1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Systems Engineering and Science</a:t>
              </a:r>
              <a:r>
                <a:rPr lang="ja-JP" altLang="en-US" sz="1700" b="1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  </a:t>
              </a:r>
              <a:r>
                <a:rPr lang="en-US" altLang="ja-JP" sz="1700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College of </a:t>
              </a:r>
              <a:r>
                <a:rPr lang="en-US" altLang="ja-JP" sz="1700" b="1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Engineering and Design</a:t>
              </a:r>
              <a:endParaRPr lang="en-US" altLang="ja-JP" sz="1700" b="1" i="1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  <a:p>
              <a:pPr>
                <a:lnSpc>
                  <a:spcPts val="2320"/>
                </a:lnSpc>
              </a:pPr>
              <a:r>
                <a:rPr lang="en-US" altLang="ja-JP" sz="1700" dirty="0"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Graduate School</a:t>
              </a:r>
              <a:endParaRPr lang="ja-JP" altLang="en-US" sz="17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7505387" y="3637561"/>
              <a:ext cx="1016786" cy="129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320"/>
                </a:lnSpc>
              </a:pPr>
              <a:r>
                <a:rPr lang="en-US" altLang="ja-JP" sz="1700" b="1" dirty="0">
                  <a:latin typeface="Century Gothic" panose="020B0502020202020204" pitchFamily="34" charset="0"/>
                  <a:ea typeface="ＭＳ Ｐゴシック" charset="-128"/>
                  <a:cs typeface="Arial" panose="020B0604020202020204" pitchFamily="34" charset="0"/>
                </a:rPr>
                <a:t>4,255</a:t>
              </a:r>
            </a:p>
            <a:p>
              <a:pPr algn="r">
                <a:lnSpc>
                  <a:spcPts val="2320"/>
                </a:lnSpc>
              </a:pPr>
              <a:r>
                <a:rPr lang="en-US" altLang="ja-JP" sz="1700" b="1" dirty="0">
                  <a:latin typeface="Century Gothic" panose="020B0502020202020204" pitchFamily="34" charset="0"/>
                  <a:ea typeface="ＭＳ Ｐゴシック" charset="-128"/>
                  <a:cs typeface="Arial" panose="020B0604020202020204" pitchFamily="34" charset="0"/>
                </a:rPr>
                <a:t>997</a:t>
              </a:r>
            </a:p>
            <a:p>
              <a:pPr algn="r">
                <a:lnSpc>
                  <a:spcPts val="2320"/>
                </a:lnSpc>
              </a:pPr>
              <a:r>
                <a:rPr lang="en-US" altLang="ja-JP" sz="1700" b="1" dirty="0">
                  <a:latin typeface="Century Gothic" panose="020B0502020202020204" pitchFamily="34" charset="0"/>
                  <a:ea typeface="ＭＳ Ｐゴシック" charset="-128"/>
                  <a:cs typeface="Arial" panose="020B0604020202020204" pitchFamily="34" charset="0"/>
                </a:rPr>
                <a:t>2,092</a:t>
              </a:r>
            </a:p>
            <a:p>
              <a:pPr algn="r">
                <a:lnSpc>
                  <a:spcPts val="2320"/>
                </a:lnSpc>
              </a:pPr>
              <a:r>
                <a:rPr lang="en-US" altLang="ja-JP" sz="1700" b="1" dirty="0">
                  <a:latin typeface="Century Gothic" panose="020B0502020202020204" pitchFamily="34" charset="0"/>
                  <a:ea typeface="ＭＳ Ｐゴシック" charset="-128"/>
                  <a:cs typeface="Arial" panose="020B0604020202020204" pitchFamily="34" charset="0"/>
                </a:rPr>
                <a:t>665</a:t>
              </a:r>
            </a:p>
            <a:p>
              <a:pPr algn="r">
                <a:lnSpc>
                  <a:spcPts val="2320"/>
                </a:lnSpc>
              </a:pPr>
              <a:r>
                <a:rPr lang="en-US" altLang="ja-JP" sz="1700" b="1" dirty="0">
                  <a:latin typeface="Century Gothic" panose="020B0502020202020204" pitchFamily="34" charset="0"/>
                  <a:ea typeface="ＭＳ Ｐゴシック" charset="-128"/>
                  <a:cs typeface="Arial" panose="020B0604020202020204" pitchFamily="34" charset="0"/>
                </a:rPr>
                <a:t>1,080</a:t>
              </a:r>
              <a:endParaRPr lang="ja-JP" altLang="en-US" sz="1700" b="1" dirty="0"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00B4885-5C48-F04E-B158-E58166E8F515}"/>
              </a:ext>
            </a:extLst>
          </p:cNvPr>
          <p:cNvSpPr/>
          <p:nvPr/>
        </p:nvSpPr>
        <p:spPr>
          <a:xfrm>
            <a:off x="5868143" y="504709"/>
            <a:ext cx="3088113" cy="5372564"/>
          </a:xfrm>
          <a:prstGeom prst="rect">
            <a:avLst/>
          </a:prstGeom>
          <a:solidFill>
            <a:srgbClr val="00B0AE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964BCB-353B-D145-A427-0E983FAB3FFD}"/>
              </a:ext>
            </a:extLst>
          </p:cNvPr>
          <p:cNvSpPr/>
          <p:nvPr/>
        </p:nvSpPr>
        <p:spPr>
          <a:xfrm>
            <a:off x="5126199" y="1160729"/>
            <a:ext cx="4572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ja-JP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9,089</a:t>
            </a:r>
          </a:p>
          <a:p>
            <a:pPr algn="ctr"/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Enrollment</a:t>
            </a:r>
            <a:endParaRPr kumimoji="1" lang="ja-JP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743215" y="3544567"/>
            <a:ext cx="3179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AY2020-2021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219CCE-48A5-F74B-A242-6717703A2073}"/>
              </a:ext>
            </a:extLst>
          </p:cNvPr>
          <p:cNvSpPr/>
          <p:nvPr/>
        </p:nvSpPr>
        <p:spPr>
          <a:xfrm>
            <a:off x="5743215" y="4221879"/>
            <a:ext cx="3179906" cy="681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altLang="ja-JP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Undergraduates    8,009</a:t>
            </a:r>
          </a:p>
          <a:p>
            <a:pPr algn="ctr">
              <a:lnSpc>
                <a:spcPts val="2360"/>
              </a:lnSpc>
            </a:pPr>
            <a:r>
              <a:rPr lang="en-US" altLang="ja-JP" sz="16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Graduates              1,080</a:t>
            </a:r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7780E80C-64E5-CF43-A11A-F851CE5E06F3}"/>
              </a:ext>
            </a:extLst>
          </p:cNvPr>
          <p:cNvSpPr/>
          <p:nvPr/>
        </p:nvSpPr>
        <p:spPr>
          <a:xfrm rot="16200000">
            <a:off x="5507414" y="3102680"/>
            <a:ext cx="432049" cy="289410"/>
          </a:xfrm>
          <a:prstGeom prst="triangle">
            <a:avLst/>
          </a:prstGeom>
          <a:solidFill>
            <a:srgbClr val="00B0A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7D8AFC2-4FD2-ED49-98A3-03E703EACEE3}"/>
              </a:ext>
            </a:extLst>
          </p:cNvPr>
          <p:cNvCxnSpPr/>
          <p:nvPr/>
        </p:nvCxnSpPr>
        <p:spPr>
          <a:xfrm>
            <a:off x="6300192" y="4010068"/>
            <a:ext cx="2088232" cy="0"/>
          </a:xfrm>
          <a:prstGeom prst="line">
            <a:avLst/>
          </a:prstGeom>
          <a:ln w="25400">
            <a:solidFill>
              <a:srgbClr val="054E3C">
                <a:alpha val="7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60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>
            <a:extLst>
              <a:ext uri="{FF2B5EF4-FFF2-40B4-BE49-F238E27FC236}">
                <a16:creationId xmlns:a16="http://schemas.microsoft.com/office/drawing/2014/main" id="{48AD3421-BF15-A046-9E8B-84D813C6E6D3}"/>
              </a:ext>
            </a:extLst>
          </p:cNvPr>
          <p:cNvSpPr/>
          <p:nvPr/>
        </p:nvSpPr>
        <p:spPr>
          <a:xfrm>
            <a:off x="233816" y="1520627"/>
            <a:ext cx="3659622" cy="599533"/>
          </a:xfrm>
          <a:prstGeom prst="parallelogram">
            <a:avLst/>
          </a:prstGeom>
          <a:solidFill>
            <a:srgbClr val="00B0A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865988-8A8F-1A4E-B2AE-7726D329BE91}"/>
              </a:ext>
            </a:extLst>
          </p:cNvPr>
          <p:cNvSpPr/>
          <p:nvPr/>
        </p:nvSpPr>
        <p:spPr>
          <a:xfrm>
            <a:off x="0" y="-8375"/>
            <a:ext cx="9144000" cy="1862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スライド番号プレースホルダー 2"/>
          <p:cNvSpPr txBox="1">
            <a:spLocks/>
          </p:cNvSpPr>
          <p:nvPr/>
        </p:nvSpPr>
        <p:spPr>
          <a:xfrm>
            <a:off x="6974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5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6929F3-248F-8E4C-AE41-2F37D1D3F650}"/>
              </a:ext>
            </a:extLst>
          </p:cNvPr>
          <p:cNvGrpSpPr/>
          <p:nvPr/>
        </p:nvGrpSpPr>
        <p:grpSpPr>
          <a:xfrm>
            <a:off x="-80201" y="1520627"/>
            <a:ext cx="4209770" cy="3039738"/>
            <a:chOff x="164539" y="1840618"/>
            <a:chExt cx="4405168" cy="310177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3B258C2-0A37-6849-931B-50C8A215F50B}"/>
                </a:ext>
              </a:extLst>
            </p:cNvPr>
            <p:cNvSpPr/>
            <p:nvPr/>
          </p:nvSpPr>
          <p:spPr>
            <a:xfrm>
              <a:off x="164539" y="2702654"/>
              <a:ext cx="4320480" cy="16121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880"/>
                </a:lnSpc>
              </a:pPr>
              <a:r>
                <a:rPr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16 Departments </a:t>
              </a:r>
            </a:p>
            <a:p>
              <a:pPr algn="ctr">
                <a:lnSpc>
                  <a:spcPts val="2880"/>
                </a:lnSpc>
              </a:pPr>
              <a:r>
                <a:rPr lang="en-US" altLang="ja-JP" sz="2400" dirty="0">
                  <a:latin typeface="Arial" panose="020B0604020202020204" pitchFamily="34" charset="0"/>
                  <a:cs typeface="Arial" panose="020B0604020202020204" pitchFamily="34" charset="0"/>
                </a:rPr>
                <a:t>in 3 </a:t>
              </a:r>
              <a:r>
                <a:rPr lang="en-US" altLang="ja-JP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Colleges and 1 School </a:t>
              </a:r>
              <a:endParaRPr lang="en-US" altLang="ja-JP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2880"/>
                </a:lnSpc>
              </a:pPr>
              <a:r>
                <a:rPr lang="en-US" altLang="ja-JP" sz="2000" dirty="0">
                  <a:latin typeface="Arial" panose="020B0604020202020204" pitchFamily="34" charset="0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2880"/>
                </a:lnSpc>
              </a:pPr>
              <a:r>
                <a:rPr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1 Graduate</a:t>
              </a:r>
              <a:r>
                <a:rPr lang="ja-JP" altLang="en-US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</a:t>
              </a:r>
              <a:endParaRPr lang="x-none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E43F65D-B277-7543-A546-9841FA62EE57}"/>
                </a:ext>
              </a:extLst>
            </p:cNvPr>
            <p:cNvSpPr/>
            <p:nvPr/>
          </p:nvSpPr>
          <p:spPr>
            <a:xfrm>
              <a:off x="1006149" y="4565522"/>
              <a:ext cx="2806638" cy="3768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effectLst/>
                  <a:latin typeface="Century Gothic" panose="020B0502020202020204" pitchFamily="34" charset="0"/>
                </a:rPr>
                <a:t>Your Future Starts Here</a:t>
              </a:r>
              <a:endParaRPr lang="x-none" dirty="0">
                <a:latin typeface="Century Gothic" panose="020B050202020202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7BED8BF-F6A8-B747-BC1A-5275E74897C2}"/>
                </a:ext>
              </a:extLst>
            </p:cNvPr>
            <p:cNvCxnSpPr>
              <a:cxnSpLocks/>
            </p:cNvCxnSpPr>
            <p:nvPr/>
          </p:nvCxnSpPr>
          <p:spPr>
            <a:xfrm>
              <a:off x="822959" y="4428458"/>
              <a:ext cx="3222667" cy="0"/>
            </a:xfrm>
            <a:prstGeom prst="line">
              <a:avLst/>
            </a:prstGeom>
            <a:ln w="25400">
              <a:solidFill>
                <a:srgbClr val="054E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テキスト ボックス 78">
              <a:extLst>
                <a:ext uri="{FF2B5EF4-FFF2-40B4-BE49-F238E27FC236}">
                  <a16:creationId xmlns:a16="http://schemas.microsoft.com/office/drawing/2014/main" id="{CC8E206D-A418-2E46-B8F4-5AA787BFC59A}"/>
                </a:ext>
              </a:extLst>
            </p:cNvPr>
            <p:cNvSpPr txBox="1"/>
            <p:nvPr/>
          </p:nvSpPr>
          <p:spPr>
            <a:xfrm>
              <a:off x="249227" y="1840618"/>
              <a:ext cx="4320480" cy="65952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ja-JP" sz="3600" b="1" spc="300" dirty="0" smtClean="0">
                  <a:latin typeface="Century Gothic" panose="020B0502020202020204" pitchFamily="34" charset="0"/>
                  <a:cs typeface="Arial" panose="020B0604020202020204" pitchFamily="34" charset="0"/>
                </a:rPr>
                <a:t>Fields of Study</a:t>
              </a:r>
              <a:endParaRPr kumimoji="1" lang="ja-JP" altLang="en-US" sz="3600" b="1" spc="300" dirty="0"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 descr="A picture containing indoor, person, cutting, table&#10;&#10;Description automatically generated">
            <a:extLst>
              <a:ext uri="{FF2B5EF4-FFF2-40B4-BE49-F238E27FC236}">
                <a16:creationId xmlns:a16="http://schemas.microsoft.com/office/drawing/2014/main" id="{D76C4F85-2099-874E-A781-882BD7FB1E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68679" y="997884"/>
            <a:ext cx="3312366" cy="1841639"/>
          </a:xfrm>
          <a:prstGeom prst="rect">
            <a:avLst/>
          </a:prstGeom>
        </p:spPr>
      </p:pic>
      <p:pic>
        <p:nvPicPr>
          <p:cNvPr id="17" name="Picture 16" descr="A picture containing indoor, table, cup, glass&#10;&#10;Description automatically generated">
            <a:extLst>
              <a:ext uri="{FF2B5EF4-FFF2-40B4-BE49-F238E27FC236}">
                <a16:creationId xmlns:a16="http://schemas.microsoft.com/office/drawing/2014/main" id="{18F13038-63FC-D141-96FC-CC43E389D1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575" y="3695960"/>
            <a:ext cx="2415145" cy="2222929"/>
          </a:xfrm>
          <a:prstGeom prst="rect">
            <a:avLst/>
          </a:prstGeom>
        </p:spPr>
      </p:pic>
      <p:pic>
        <p:nvPicPr>
          <p:cNvPr id="31" name="Picture 30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CBCDC715-4451-A641-8940-6E7B92D48C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6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537" y="3701668"/>
            <a:ext cx="2415145" cy="2217222"/>
          </a:xfrm>
          <a:prstGeom prst="rect">
            <a:avLst/>
          </a:prstGeom>
        </p:spPr>
      </p:pic>
      <p:pic>
        <p:nvPicPr>
          <p:cNvPr id="14" name="Picture 1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0D8F7B7B-49E0-044E-8A6C-136F58C3B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3" r="14149"/>
          <a:stretch/>
        </p:blipFill>
        <p:spPr>
          <a:xfrm>
            <a:off x="3984688" y="269630"/>
            <a:ext cx="3057996" cy="331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620688"/>
            <a:ext cx="9368806" cy="548501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-9886" y="544939"/>
            <a:ext cx="9865096" cy="5545465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9512" y="105292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SI</a:t>
            </a:r>
            <a:r>
              <a:rPr lang="en-US" altLang="ja-JP" sz="32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T holds 16 </a:t>
            </a:r>
            <a:r>
              <a:rPr lang="en-US" altLang="ja-JP" sz="32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departments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179512" y="620688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Covers the </a:t>
            </a:r>
            <a:r>
              <a:rPr lang="en-US" altLang="ja-JP" sz="20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most of the </a:t>
            </a:r>
            <a:r>
              <a:rPr lang="en-US" altLang="ja-JP" sz="20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majors in the field of Science and Technology. </a:t>
            </a:r>
            <a:endParaRPr lang="ja-JP" altLang="en-US" sz="2000" i="1" dirty="0"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グループ化 44"/>
          <p:cNvGrpSpPr/>
          <p:nvPr/>
        </p:nvGrpSpPr>
        <p:grpSpPr>
          <a:xfrm>
            <a:off x="200047" y="1028855"/>
            <a:ext cx="8764441" cy="4997974"/>
            <a:chOff x="200047" y="671845"/>
            <a:chExt cx="8751177" cy="5354984"/>
          </a:xfrm>
        </p:grpSpPr>
        <p:grpSp>
          <p:nvGrpSpPr>
            <p:cNvPr id="19" name="グループ化 2"/>
            <p:cNvGrpSpPr>
              <a:grpSpLocks/>
            </p:cNvGrpSpPr>
            <p:nvPr/>
          </p:nvGrpSpPr>
          <p:grpSpPr bwMode="auto">
            <a:xfrm>
              <a:off x="206063" y="1527672"/>
              <a:ext cx="4108211" cy="3629519"/>
              <a:chOff x="402780" y="1704164"/>
              <a:chExt cx="4152943" cy="3418367"/>
            </a:xfrm>
          </p:grpSpPr>
          <p:sp>
            <p:nvSpPr>
              <p:cNvPr id="20" name="角丸四角形 19"/>
              <p:cNvSpPr/>
              <p:nvPr/>
            </p:nvSpPr>
            <p:spPr>
              <a:xfrm>
                <a:off x="1401561" y="1736424"/>
                <a:ext cx="3134650" cy="320252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Mechanical Engineering</a:t>
                </a:r>
                <a:endParaRPr lang="en-US" altLang="ja-JP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1" name="角丸四角形 20"/>
              <p:cNvSpPr/>
              <p:nvPr/>
            </p:nvSpPr>
            <p:spPr>
              <a:xfrm>
                <a:off x="1410781" y="2091204"/>
                <a:ext cx="3134650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Engineering Science and Mechanics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2" name="角丸四角形 21"/>
              <p:cNvSpPr/>
              <p:nvPr/>
            </p:nvSpPr>
            <p:spPr>
              <a:xfrm>
                <a:off x="1410782" y="2464522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Materials Science and Engineering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3" name="角丸四角形 22"/>
              <p:cNvSpPr/>
              <p:nvPr/>
            </p:nvSpPr>
            <p:spPr>
              <a:xfrm>
                <a:off x="1410782" y="2843360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Applied Chemistry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4" name="角丸四角形 23"/>
              <p:cNvSpPr/>
              <p:nvPr/>
            </p:nvSpPr>
            <p:spPr>
              <a:xfrm>
                <a:off x="1410782" y="3227404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Electrical </a:t>
                </a: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Engineering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5" name="角丸四角形 24"/>
              <p:cNvSpPr/>
              <p:nvPr/>
            </p:nvSpPr>
            <p:spPr>
              <a:xfrm>
                <a:off x="1401562" y="3624662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Electronic Engineering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6" name="角丸四角形 25"/>
              <p:cNvSpPr/>
              <p:nvPr/>
            </p:nvSpPr>
            <p:spPr>
              <a:xfrm>
                <a:off x="1421074" y="4007371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 Communications </a:t>
                </a: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Engineering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7" name="角丸四角形 26"/>
              <p:cNvSpPr/>
              <p:nvPr/>
            </p:nvSpPr>
            <p:spPr>
              <a:xfrm>
                <a:off x="1401562" y="4390314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Information Science and Engineering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8" name="角丸四角形 27"/>
              <p:cNvSpPr/>
              <p:nvPr/>
            </p:nvSpPr>
            <p:spPr>
              <a:xfrm>
                <a:off x="1410782" y="4770254"/>
                <a:ext cx="3134649" cy="352277"/>
              </a:xfrm>
              <a:prstGeom prst="roundRect">
                <a:avLst>
                  <a:gd name="adj" fmla="val 30848"/>
                </a:avLst>
              </a:prstGeom>
              <a:solidFill>
                <a:srgbClr val="00B0F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Civil </a:t>
                </a: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Engineering(2 Courses)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29" name="角丸四角形 28"/>
              <p:cNvSpPr/>
              <p:nvPr/>
            </p:nvSpPr>
            <p:spPr>
              <a:xfrm>
                <a:off x="402780" y="1704164"/>
                <a:ext cx="904577" cy="858822"/>
              </a:xfrm>
              <a:prstGeom prst="roundRect">
                <a:avLst>
                  <a:gd name="adj" fmla="val 9122"/>
                </a:avLst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2400" dirty="0">
                    <a:solidFill>
                      <a:schemeClr val="tx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9</a:t>
                </a:r>
                <a:endParaRPr lang="en-US" altLang="ja-JP" sz="24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200" dirty="0" smtClean="0">
                    <a:solidFill>
                      <a:schemeClr val="tx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Depts.</a:t>
                </a:r>
                <a:endParaRPr lang="en-US" altLang="ja-JP" sz="1200" dirty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</p:grpSp>
        <p:sp>
          <p:nvSpPr>
            <p:cNvPr id="30" name="正方形/長方形 29"/>
            <p:cNvSpPr/>
            <p:nvPr/>
          </p:nvSpPr>
          <p:spPr bwMode="auto">
            <a:xfrm>
              <a:off x="200047" y="671845"/>
              <a:ext cx="4114227" cy="64856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800" dirty="0" smtClean="0">
                  <a:latin typeface="HGP創英角ｺﾞｼｯｸUB" pitchFamily="50" charset="-128"/>
                  <a:ea typeface="HGP創英角ｺﾞｼｯｸUB" pitchFamily="50" charset="-128"/>
                </a:rPr>
                <a:t>Engineering</a:t>
              </a:r>
              <a:endParaRPr lang="en-US" altLang="ja-JP" sz="2800" dirty="0"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sp>
          <p:nvSpPr>
            <p:cNvPr id="31" name="正方形/長方形 30"/>
            <p:cNvSpPr/>
            <p:nvPr/>
          </p:nvSpPr>
          <p:spPr bwMode="auto">
            <a:xfrm>
              <a:off x="4807955" y="698037"/>
              <a:ext cx="4097213" cy="64807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000" dirty="0" smtClean="0">
                  <a:latin typeface="HGP創英角ｺﾞｼｯｸUB" pitchFamily="50" charset="-128"/>
                  <a:ea typeface="HGP創英角ｺﾞｼｯｸUB" pitchFamily="50" charset="-128"/>
                </a:rPr>
                <a:t>Systems Engineering 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000" dirty="0">
                  <a:latin typeface="HGP創英角ｺﾞｼｯｸUB" pitchFamily="50" charset="-128"/>
                  <a:ea typeface="HGP創英角ｺﾞｼｯｸUB" pitchFamily="50" charset="-128"/>
                </a:rPr>
                <a:t> </a:t>
              </a:r>
              <a:r>
                <a:rPr lang="en-US" altLang="ja-JP" sz="2000" dirty="0" smtClean="0">
                  <a:latin typeface="HGP創英角ｺﾞｼｯｸUB" pitchFamily="50" charset="-128"/>
                  <a:ea typeface="HGP創英角ｺﾞｼｯｸUB" pitchFamily="50" charset="-128"/>
                </a:rPr>
                <a:t>             and </a:t>
              </a:r>
              <a:r>
                <a:rPr lang="en-US" altLang="ja-JP" sz="2000" dirty="0">
                  <a:latin typeface="HGP創英角ｺﾞｼｯｸUB" pitchFamily="50" charset="-128"/>
                  <a:ea typeface="HGP創英角ｺﾞｼｯｸUB" pitchFamily="50" charset="-128"/>
                </a:rPr>
                <a:t>Science</a:t>
              </a:r>
              <a:endParaRPr lang="ja-JP" altLang="en-US" sz="2000" dirty="0"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grpSp>
          <p:nvGrpSpPr>
            <p:cNvPr id="32" name="グループ化 3"/>
            <p:cNvGrpSpPr>
              <a:grpSpLocks/>
            </p:cNvGrpSpPr>
            <p:nvPr/>
          </p:nvGrpSpPr>
          <p:grpSpPr bwMode="auto">
            <a:xfrm>
              <a:off x="4807955" y="1427675"/>
              <a:ext cx="4097214" cy="2048693"/>
              <a:chOff x="4808709" y="2060848"/>
              <a:chExt cx="4097216" cy="2049061"/>
            </a:xfrm>
          </p:grpSpPr>
          <p:sp>
            <p:nvSpPr>
              <p:cNvPr id="33" name="角丸四角形 32"/>
              <p:cNvSpPr/>
              <p:nvPr/>
            </p:nvSpPr>
            <p:spPr>
              <a:xfrm>
                <a:off x="5807819" y="2060848"/>
                <a:ext cx="3098106" cy="352277"/>
              </a:xfrm>
              <a:prstGeom prst="roundRect">
                <a:avLst>
                  <a:gd name="adj" fmla="val 30848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Electronic </a:t>
                </a: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Information Systems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34" name="角丸四角形 33"/>
              <p:cNvSpPr/>
              <p:nvPr/>
            </p:nvSpPr>
            <p:spPr>
              <a:xfrm>
                <a:off x="5807819" y="2443557"/>
                <a:ext cx="3098105" cy="352277"/>
              </a:xfrm>
              <a:prstGeom prst="roundRect">
                <a:avLst>
                  <a:gd name="adj" fmla="val 30848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Machinery and Control Systems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35" name="角丸四角形 34"/>
              <p:cNvSpPr/>
              <p:nvPr/>
            </p:nvSpPr>
            <p:spPr>
              <a:xfrm>
                <a:off x="5807819" y="2826266"/>
                <a:ext cx="3098106" cy="419391"/>
              </a:xfrm>
              <a:prstGeom prst="roundRect">
                <a:avLst>
                  <a:gd name="adj" fmla="val 30848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Architecture and Environment </a:t>
                </a:r>
                <a:endParaRPr lang="en-US" altLang="ja-JP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 </a:t>
                </a: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                             Systems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36" name="角丸四角形 35"/>
              <p:cNvSpPr/>
              <p:nvPr/>
            </p:nvSpPr>
            <p:spPr>
              <a:xfrm>
                <a:off x="5807818" y="3277467"/>
                <a:ext cx="3098107" cy="432126"/>
              </a:xfrm>
              <a:prstGeom prst="roundRect">
                <a:avLst>
                  <a:gd name="adj" fmla="val 30848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Bioscience and </a:t>
                </a: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Engineering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 </a:t>
                </a:r>
                <a:r>
                  <a:rPr lang="en-US" altLang="ja-JP" sz="1400" dirty="0" smtClean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                              (2 Courses)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37" name="角丸四角形 36"/>
              <p:cNvSpPr/>
              <p:nvPr/>
            </p:nvSpPr>
            <p:spPr>
              <a:xfrm>
                <a:off x="5807819" y="3757632"/>
                <a:ext cx="3098105" cy="352277"/>
              </a:xfrm>
              <a:prstGeom prst="roundRect">
                <a:avLst>
                  <a:gd name="adj" fmla="val 30848"/>
                </a:avLst>
              </a:prstGeom>
              <a:solidFill>
                <a:srgbClr val="92D050"/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400" dirty="0"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Mathematical Sciences</a:t>
                </a:r>
                <a:endParaRPr lang="ja-JP" altLang="en-US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  <p:sp>
            <p:nvSpPr>
              <p:cNvPr id="38" name="角丸四角形 37"/>
              <p:cNvSpPr/>
              <p:nvPr/>
            </p:nvSpPr>
            <p:spPr>
              <a:xfrm>
                <a:off x="4808709" y="2060848"/>
                <a:ext cx="904875" cy="858991"/>
              </a:xfrm>
              <a:prstGeom prst="roundRect">
                <a:avLst>
                  <a:gd name="adj" fmla="val 9122"/>
                </a:avLst>
              </a:prstGeom>
              <a:solidFill>
                <a:schemeClr val="bg1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2400" dirty="0" smtClean="0">
                    <a:solidFill>
                      <a:schemeClr val="tx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5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200" dirty="0" smtClean="0">
                    <a:solidFill>
                      <a:schemeClr val="tx1"/>
                    </a:solidFill>
                    <a:latin typeface="HGP創英角ｺﾞｼｯｸUB" panose="020B0900000000000000" pitchFamily="50" charset="-128"/>
                    <a:ea typeface="HGP創英角ｺﾞｼｯｸUB" panose="020B0900000000000000" pitchFamily="50" charset="-128"/>
                  </a:rPr>
                  <a:t>Depts.</a:t>
                </a:r>
                <a:endParaRPr lang="ja-JP" altLang="en-US" sz="1200" dirty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endParaRPr>
              </a:p>
            </p:txBody>
          </p:sp>
        </p:grpSp>
        <p:sp>
          <p:nvSpPr>
            <p:cNvPr id="39" name="正方形/長方形 38"/>
            <p:cNvSpPr/>
            <p:nvPr/>
          </p:nvSpPr>
          <p:spPr bwMode="auto">
            <a:xfrm>
              <a:off x="4832699" y="3540962"/>
              <a:ext cx="4097213" cy="651775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800" dirty="0">
                  <a:latin typeface="HGP創英角ｺﾞｼｯｸUB" pitchFamily="50" charset="-128"/>
                  <a:ea typeface="HGP創英角ｺﾞｼｯｸUB" pitchFamily="50" charset="-128"/>
                </a:rPr>
                <a:t> Engineering and Design</a:t>
              </a:r>
              <a:endParaRPr lang="ja-JP" altLang="en-US" sz="2800" dirty="0"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sp>
          <p:nvSpPr>
            <p:cNvPr id="40" name="角丸四角形 39"/>
            <p:cNvSpPr/>
            <p:nvPr/>
          </p:nvSpPr>
          <p:spPr bwMode="auto">
            <a:xfrm>
              <a:off x="4832699" y="4280173"/>
              <a:ext cx="904876" cy="462939"/>
            </a:xfrm>
            <a:prstGeom prst="roundRect">
              <a:avLst>
                <a:gd name="adj" fmla="val 9122"/>
              </a:avLst>
            </a:prstGeom>
            <a:solidFill>
              <a:schemeClr val="bg1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1</a:t>
              </a:r>
              <a:r>
                <a:rPr lang="en-US" altLang="ja-JP" sz="12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Dept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05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41" name="角丸四角形 40"/>
            <p:cNvSpPr/>
            <p:nvPr/>
          </p:nvSpPr>
          <p:spPr bwMode="auto">
            <a:xfrm>
              <a:off x="5831810" y="4274303"/>
              <a:ext cx="3098102" cy="372365"/>
            </a:xfrm>
            <a:prstGeom prst="roundRect">
              <a:avLst>
                <a:gd name="adj" fmla="val 30848"/>
              </a:avLst>
            </a:prstGeom>
            <a:solidFill>
              <a:srgbClr val="FF993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dirty="0" err="1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Engieering</a:t>
              </a:r>
              <a:r>
                <a:rPr lang="en-US" altLang="ja-JP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 </a:t>
              </a:r>
              <a:r>
                <a:rPr lang="en-US" altLang="ja-JP" sz="1400" dirty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Design (2 Fields)</a:t>
              </a:r>
              <a:endParaRPr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42" name="正方形/長方形 41"/>
            <p:cNvSpPr/>
            <p:nvPr/>
          </p:nvSpPr>
          <p:spPr bwMode="auto">
            <a:xfrm>
              <a:off x="4832699" y="4824678"/>
              <a:ext cx="4097213" cy="651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800" dirty="0" smtClean="0">
                  <a:latin typeface="HGP創英角ｺﾞｼｯｸUB" pitchFamily="50" charset="-128"/>
                  <a:ea typeface="HGP創英角ｺﾞｼｯｸUB" pitchFamily="50" charset="-128"/>
                </a:rPr>
                <a:t>Architecture</a:t>
              </a:r>
              <a:endParaRPr lang="ja-JP" altLang="en-US" sz="2800" dirty="0"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sp>
          <p:nvSpPr>
            <p:cNvPr id="43" name="角丸四角形 42"/>
            <p:cNvSpPr/>
            <p:nvPr/>
          </p:nvSpPr>
          <p:spPr bwMode="auto">
            <a:xfrm>
              <a:off x="4832699" y="5576609"/>
              <a:ext cx="904876" cy="450220"/>
            </a:xfrm>
            <a:prstGeom prst="roundRect">
              <a:avLst>
                <a:gd name="adj" fmla="val 9122"/>
              </a:avLst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1</a:t>
              </a:r>
              <a:r>
                <a:rPr lang="en-US" altLang="ja-JP" sz="1200" dirty="0" smtClean="0">
                  <a:solidFill>
                    <a:schemeClr val="tx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Dept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050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44" name="角丸四角形 43"/>
            <p:cNvSpPr/>
            <p:nvPr/>
          </p:nvSpPr>
          <p:spPr bwMode="auto">
            <a:xfrm>
              <a:off x="5853122" y="5618257"/>
              <a:ext cx="3098102" cy="372365"/>
            </a:xfrm>
            <a:prstGeom prst="roundRect">
              <a:avLst>
                <a:gd name="adj" fmla="val 30848"/>
              </a:avLst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Architecture</a:t>
              </a:r>
              <a:r>
                <a:rPr lang="ja-JP" altLang="en-US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（</a:t>
              </a:r>
              <a:r>
                <a:rPr lang="en-US" altLang="ja-JP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3 Courses</a:t>
              </a:r>
              <a:r>
                <a:rPr lang="ja-JP" altLang="en-US" sz="1400" dirty="0" smtClean="0"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）</a:t>
              </a:r>
              <a:endParaRPr lang="ja-JP" altLang="en-US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60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" y="526708"/>
            <a:ext cx="9144000" cy="5544616"/>
          </a:xfrm>
          <a:prstGeom prst="rect">
            <a:avLst/>
          </a:prstGeom>
        </p:spPr>
      </p:pic>
      <p:sp>
        <p:nvSpPr>
          <p:cNvPr id="28" name="正方形/長方形 27"/>
          <p:cNvSpPr/>
          <p:nvPr/>
        </p:nvSpPr>
        <p:spPr>
          <a:xfrm>
            <a:off x="-20508" y="526284"/>
            <a:ext cx="10009112" cy="5545465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287015" y="682165"/>
            <a:ext cx="3276873" cy="5750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eaLnBrk="0" hangingPunct="0"/>
            <a:r>
              <a:rPr lang="en-US" altLang="ja-JP" sz="2400" dirty="0">
                <a:latin typeface="HGP創英角ｺﾞｼｯｸUB" pitchFamily="50" charset="-128"/>
                <a:ea typeface="HGP創英角ｺﾞｼｯｸUB" pitchFamily="50" charset="-128"/>
              </a:rPr>
              <a:t>Master’s Program </a:t>
            </a:r>
            <a:endParaRPr lang="ja-JP" altLang="en-US" sz="24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4475742" y="682165"/>
            <a:ext cx="3413140" cy="56841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eaLnBrk="0" hangingPunct="0"/>
            <a:r>
              <a:rPr lang="en-US" altLang="ja-JP" sz="2400" dirty="0">
                <a:latin typeface="HGP創英角ｺﾞｼｯｸUB" pitchFamily="50" charset="-128"/>
                <a:ea typeface="HGP創英角ｺﾞｼｯｸUB" pitchFamily="50" charset="-128"/>
              </a:rPr>
              <a:t>Doctoral Program</a:t>
            </a:r>
            <a:endParaRPr lang="ja-JP" altLang="en-US" sz="24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971600" y="1439106"/>
            <a:ext cx="3168352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Electrical Engineering and Computer Science </a:t>
            </a:r>
            <a:endParaRPr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0" name="角丸四角形 19"/>
          <p:cNvSpPr/>
          <p:nvPr/>
        </p:nvSpPr>
        <p:spPr>
          <a:xfrm>
            <a:off x="971600" y="2040926"/>
            <a:ext cx="3166601" cy="606162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Materials Science and Engineering</a:t>
            </a:r>
            <a:endParaRPr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964042" y="2662413"/>
            <a:ext cx="3174159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Applied Chemistry</a:t>
            </a:r>
            <a:endParaRPr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956690" y="3264597"/>
            <a:ext cx="3174159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Mechanical Engineering</a:t>
            </a:r>
            <a:endParaRPr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964040" y="3845191"/>
            <a:ext cx="3174159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Architecture and Civil Engineering </a:t>
            </a:r>
            <a:endParaRPr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5292080" y="1464862"/>
            <a:ext cx="3443518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Regional Environment Systems</a:t>
            </a:r>
            <a:endParaRPr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5293162" y="2071024"/>
            <a:ext cx="3443518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Functional Control Systems</a:t>
            </a:r>
            <a:endParaRPr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964039" y="4450368"/>
            <a:ext cx="3174159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Systems Engineering and Science </a:t>
            </a:r>
            <a:endParaRPr lang="ja-JP" altLang="en-US" sz="1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981952" y="5055545"/>
            <a:ext cx="3174159" cy="576064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ja-JP" sz="14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Global Course of Engineering and Science</a:t>
            </a:r>
            <a:endParaRPr lang="ja-JP" altLang="en-US" sz="14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5404" y="95821"/>
            <a:ext cx="9036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SIT Areas of Study</a:t>
            </a:r>
            <a:r>
              <a:rPr lang="ja-JP" altLang="en-US" sz="22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2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in</a:t>
            </a:r>
            <a:r>
              <a:rPr lang="en-US" altLang="ja-JP" sz="22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 Graduate School of </a:t>
            </a:r>
            <a:r>
              <a:rPr lang="en-US" altLang="ja-JP" sz="22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Engineering and Science</a:t>
            </a:r>
            <a:endParaRPr lang="ja-JP" altLang="en-US" sz="2200" i="1" dirty="0"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角丸四角形 18"/>
          <p:cNvSpPr/>
          <p:nvPr/>
        </p:nvSpPr>
        <p:spPr bwMode="auto">
          <a:xfrm>
            <a:off x="127017" y="1327290"/>
            <a:ext cx="778478" cy="800762"/>
          </a:xfrm>
          <a:prstGeom prst="roundRect">
            <a:avLst>
              <a:gd name="adj" fmla="val 912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0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Courses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 bwMode="auto">
          <a:xfrm>
            <a:off x="4447497" y="1327290"/>
            <a:ext cx="778478" cy="800762"/>
          </a:xfrm>
          <a:prstGeom prst="roundRect">
            <a:avLst>
              <a:gd name="adj" fmla="val 912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0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</a:t>
            </a:r>
            <a:r>
              <a:rPr lang="en-US" altLang="ja-JP" sz="1200" dirty="0" smtClean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Courses</a:t>
            </a:r>
            <a:endParaRPr lang="en-US" altLang="ja-JP" sz="1200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283968" y="3672369"/>
            <a:ext cx="4745060" cy="1634490"/>
          </a:xfrm>
          <a:prstGeom prst="roundRect">
            <a:avLst/>
          </a:prstGeom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Arial" panose="020B0604020202020204" pitchFamily="34" charset="0"/>
              </a:rPr>
              <a:t>The number of graduate school courses is smaller than the number of the </a:t>
            </a:r>
            <a:r>
              <a:rPr lang="en-US" altLang="ja-JP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Arial" panose="020B0604020202020204" pitchFamily="34" charset="0"/>
              </a:rPr>
              <a:t>undergraduates departments </a:t>
            </a:r>
            <a:r>
              <a:rPr lang="en-US" altLang="ja-JP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Arial" panose="020B0604020202020204" pitchFamily="34" charset="0"/>
              </a:rPr>
              <a:t>due to the fact that one course may consist of multiple departments.</a:t>
            </a:r>
          </a:p>
        </p:txBody>
      </p:sp>
    </p:spTree>
    <p:extLst>
      <p:ext uri="{BB962C8B-B14F-4D97-AF65-F5344CB8AC3E}">
        <p14:creationId xmlns:p14="http://schemas.microsoft.com/office/powerpoint/2010/main" val="27179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BC331B-007E-A64A-8A9A-3C809006049F}"/>
              </a:ext>
            </a:extLst>
          </p:cNvPr>
          <p:cNvSpPr txBox="1"/>
          <p:nvPr/>
        </p:nvSpPr>
        <p:spPr>
          <a:xfrm>
            <a:off x="138516" y="45299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FIELDS OF STUDY</a:t>
            </a:r>
            <a:endParaRPr kumimoji="1" lang="en-US" altLang="ja-JP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774524" y="2791928"/>
            <a:ext cx="151069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7 Major Academic </a:t>
            </a:r>
          </a:p>
          <a:p>
            <a:pPr algn="ctr"/>
            <a:r>
              <a:rPr lang="en-US" altLang="ja-JP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Field</a:t>
            </a:r>
            <a:endParaRPr kumimoji="1" lang="ja-JP" alt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44BC179-1DBB-6C42-83A7-F13594FC0D23}"/>
              </a:ext>
            </a:extLst>
          </p:cNvPr>
          <p:cNvGrpSpPr/>
          <p:nvPr/>
        </p:nvGrpSpPr>
        <p:grpSpPr>
          <a:xfrm>
            <a:off x="862939" y="3386698"/>
            <a:ext cx="2742859" cy="891097"/>
            <a:chOff x="895188" y="3607710"/>
            <a:chExt cx="2742859" cy="891097"/>
          </a:xfrm>
        </p:grpSpPr>
        <p:grpSp>
          <p:nvGrpSpPr>
            <p:cNvPr id="4" name="Group 126">
              <a:extLst>
                <a:ext uri="{FF2B5EF4-FFF2-40B4-BE49-F238E27FC236}">
                  <a16:creationId xmlns:a16="http://schemas.microsoft.com/office/drawing/2014/main" id="{F1213596-21DD-604A-A3D4-B2B26CF072CA}"/>
                </a:ext>
              </a:extLst>
            </p:cNvPr>
            <p:cNvGrpSpPr/>
            <p:nvPr/>
          </p:nvGrpSpPr>
          <p:grpSpPr>
            <a:xfrm rot="15600000" flipH="1">
              <a:off x="3409931" y="3741798"/>
              <a:ext cx="47609" cy="408623"/>
              <a:chOff x="4014984" y="6592010"/>
              <a:chExt cx="50404" cy="432607"/>
            </a:xfrm>
            <a:solidFill>
              <a:srgbClr val="FFC924"/>
            </a:solidFill>
          </p:grpSpPr>
          <p:sp>
            <p:nvSpPr>
              <p:cNvPr id="5" name="Oval 35">
                <a:extLst>
                  <a:ext uri="{FF2B5EF4-FFF2-40B4-BE49-F238E27FC236}">
                    <a16:creationId xmlns:a16="http://schemas.microsoft.com/office/drawing/2014/main" id="{ECC6DA91-171A-B24E-B71C-3ECD5F772F7D}"/>
                  </a:ext>
                </a:extLst>
              </p:cNvPr>
              <p:cNvSpPr/>
              <p:nvPr/>
            </p:nvSpPr>
            <p:spPr>
              <a:xfrm>
                <a:off x="4014984" y="6592010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6" name="Oval 36">
                <a:extLst>
                  <a:ext uri="{FF2B5EF4-FFF2-40B4-BE49-F238E27FC236}">
                    <a16:creationId xmlns:a16="http://schemas.microsoft.com/office/drawing/2014/main" id="{0964D930-DA95-9A4B-A85A-E643D2613019}"/>
                  </a:ext>
                </a:extLst>
              </p:cNvPr>
              <p:cNvSpPr/>
              <p:nvPr/>
            </p:nvSpPr>
            <p:spPr>
              <a:xfrm>
                <a:off x="4014984" y="6719411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7" name="Oval 45">
                <a:extLst>
                  <a:ext uri="{FF2B5EF4-FFF2-40B4-BE49-F238E27FC236}">
                    <a16:creationId xmlns:a16="http://schemas.microsoft.com/office/drawing/2014/main" id="{685AE9A5-0440-964F-8889-66246F586C84}"/>
                  </a:ext>
                </a:extLst>
              </p:cNvPr>
              <p:cNvSpPr/>
              <p:nvPr/>
            </p:nvSpPr>
            <p:spPr>
              <a:xfrm>
                <a:off x="4014984" y="6846812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8" name="Oval 46">
                <a:extLst>
                  <a:ext uri="{FF2B5EF4-FFF2-40B4-BE49-F238E27FC236}">
                    <a16:creationId xmlns:a16="http://schemas.microsoft.com/office/drawing/2014/main" id="{F9DF713C-F466-8748-93B9-DA39FF0B9EE2}"/>
                  </a:ext>
                </a:extLst>
              </p:cNvPr>
              <p:cNvSpPr/>
              <p:nvPr/>
            </p:nvSpPr>
            <p:spPr>
              <a:xfrm>
                <a:off x="4014984" y="6974213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sp>
          <p:nvSpPr>
            <p:cNvPr id="10" name="円/楕円 9"/>
            <p:cNvSpPr/>
            <p:nvPr/>
          </p:nvSpPr>
          <p:spPr>
            <a:xfrm flipH="1">
              <a:off x="2216463" y="3607710"/>
              <a:ext cx="891097" cy="891097"/>
            </a:xfrm>
            <a:prstGeom prst="ellipse">
              <a:avLst/>
            </a:prstGeom>
            <a:solidFill>
              <a:srgbClr val="FF0000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3658" y="3784904"/>
              <a:ext cx="536706" cy="536706"/>
            </a:xfrm>
            <a:prstGeom prst="rect">
              <a:avLst/>
            </a:prstGeom>
          </p:spPr>
        </p:pic>
        <p:sp>
          <p:nvSpPr>
            <p:cNvPr id="12" name="正方形/長方形 11"/>
            <p:cNvSpPr/>
            <p:nvPr/>
          </p:nvSpPr>
          <p:spPr>
            <a:xfrm>
              <a:off x="895188" y="3927474"/>
              <a:ext cx="12330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altLang="ja-JP" sz="1400" b="1" dirty="0">
                  <a:latin typeface="Century Gothic" panose="020B0502020202020204" pitchFamily="34" charset="0"/>
                </a:rPr>
                <a:t>Mechanical</a:t>
              </a:r>
            </a:p>
          </p:txBody>
        </p:sp>
      </p:grpSp>
      <p:pic>
        <p:nvPicPr>
          <p:cNvPr id="14" name="図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842" y="2366630"/>
            <a:ext cx="2083864" cy="2778485"/>
          </a:xfrm>
          <a:prstGeom prst="rect">
            <a:avLst/>
          </a:pr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F0CC7A1A-B3B6-A04D-A8B5-081B007A1C83}"/>
              </a:ext>
            </a:extLst>
          </p:cNvPr>
          <p:cNvGrpSpPr/>
          <p:nvPr/>
        </p:nvGrpSpPr>
        <p:grpSpPr>
          <a:xfrm>
            <a:off x="5334443" y="1900831"/>
            <a:ext cx="2942964" cy="1002811"/>
            <a:chOff x="5376569" y="1992091"/>
            <a:chExt cx="2942964" cy="1002811"/>
          </a:xfrm>
        </p:grpSpPr>
        <p:sp>
          <p:nvSpPr>
            <p:cNvPr id="17" name="円/楕円 16"/>
            <p:cNvSpPr/>
            <p:nvPr/>
          </p:nvSpPr>
          <p:spPr>
            <a:xfrm>
              <a:off x="5710627" y="1992091"/>
              <a:ext cx="891097" cy="891097"/>
            </a:xfrm>
            <a:prstGeom prst="ellipse">
              <a:avLst/>
            </a:prstGeom>
            <a:solidFill>
              <a:schemeClr val="accent6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1" name="Group 126">
              <a:extLst>
                <a:ext uri="{FF2B5EF4-FFF2-40B4-BE49-F238E27FC236}">
                  <a16:creationId xmlns:a16="http://schemas.microsoft.com/office/drawing/2014/main" id="{F1213596-21DD-604A-A3D4-B2B26CF072CA}"/>
                </a:ext>
              </a:extLst>
            </p:cNvPr>
            <p:cNvGrpSpPr/>
            <p:nvPr/>
          </p:nvGrpSpPr>
          <p:grpSpPr>
            <a:xfrm rot="3000000">
              <a:off x="5557076" y="2766786"/>
              <a:ext cx="47609" cy="408623"/>
              <a:chOff x="4014984" y="6592010"/>
              <a:chExt cx="50404" cy="432607"/>
            </a:xfrm>
            <a:solidFill>
              <a:srgbClr val="FFC924"/>
            </a:solidFill>
          </p:grpSpPr>
          <p:sp>
            <p:nvSpPr>
              <p:cNvPr id="49" name="Oval 35">
                <a:extLst>
                  <a:ext uri="{FF2B5EF4-FFF2-40B4-BE49-F238E27FC236}">
                    <a16:creationId xmlns:a16="http://schemas.microsoft.com/office/drawing/2014/main" id="{ECC6DA91-171A-B24E-B71C-3ECD5F772F7D}"/>
                  </a:ext>
                </a:extLst>
              </p:cNvPr>
              <p:cNvSpPr/>
              <p:nvPr/>
            </p:nvSpPr>
            <p:spPr>
              <a:xfrm>
                <a:off x="4014984" y="6592010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50" name="Oval 36">
                <a:extLst>
                  <a:ext uri="{FF2B5EF4-FFF2-40B4-BE49-F238E27FC236}">
                    <a16:creationId xmlns:a16="http://schemas.microsoft.com/office/drawing/2014/main" id="{0964D930-DA95-9A4B-A85A-E643D2613019}"/>
                  </a:ext>
                </a:extLst>
              </p:cNvPr>
              <p:cNvSpPr/>
              <p:nvPr/>
            </p:nvSpPr>
            <p:spPr>
              <a:xfrm>
                <a:off x="4014984" y="6719411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51" name="Oval 45">
                <a:extLst>
                  <a:ext uri="{FF2B5EF4-FFF2-40B4-BE49-F238E27FC236}">
                    <a16:creationId xmlns:a16="http://schemas.microsoft.com/office/drawing/2014/main" id="{685AE9A5-0440-964F-8889-66246F586C84}"/>
                  </a:ext>
                </a:extLst>
              </p:cNvPr>
              <p:cNvSpPr/>
              <p:nvPr/>
            </p:nvSpPr>
            <p:spPr>
              <a:xfrm>
                <a:off x="4014984" y="6846812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52" name="Oval 46">
                <a:extLst>
                  <a:ext uri="{FF2B5EF4-FFF2-40B4-BE49-F238E27FC236}">
                    <a16:creationId xmlns:a16="http://schemas.microsoft.com/office/drawing/2014/main" id="{F9DF713C-F466-8748-93B9-DA39FF0B9EE2}"/>
                  </a:ext>
                </a:extLst>
              </p:cNvPr>
              <p:cNvSpPr/>
              <p:nvPr/>
            </p:nvSpPr>
            <p:spPr>
              <a:xfrm>
                <a:off x="4014984" y="6974213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3908" y="2120825"/>
              <a:ext cx="624533" cy="624533"/>
            </a:xfrm>
            <a:prstGeom prst="rect">
              <a:avLst/>
            </a:prstGeom>
          </p:spPr>
        </p:pic>
        <p:sp>
          <p:nvSpPr>
            <p:cNvPr id="31" name="正方形/長方形 30"/>
            <p:cNvSpPr/>
            <p:nvPr/>
          </p:nvSpPr>
          <p:spPr>
            <a:xfrm>
              <a:off x="6687355" y="2186552"/>
              <a:ext cx="163217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b="1" dirty="0">
                  <a:latin typeface="Century Gothic" panose="020B0502020202020204" pitchFamily="34" charset="0"/>
                </a:rPr>
                <a:t>Architecture/</a:t>
              </a:r>
            </a:p>
            <a:p>
              <a:r>
                <a:rPr lang="en-US" altLang="ja-JP" sz="1400" b="1" dirty="0">
                  <a:latin typeface="Century Gothic" panose="020B0502020202020204" pitchFamily="34" charset="0"/>
                </a:rPr>
                <a:t>Civil Engineering</a:t>
              </a:r>
              <a:endParaRPr lang="ja-JP" altLang="en-US" sz="14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359F7B8-D006-4A42-B6CF-EB44086B3A6F}"/>
              </a:ext>
            </a:extLst>
          </p:cNvPr>
          <p:cNvGrpSpPr/>
          <p:nvPr/>
        </p:nvGrpSpPr>
        <p:grpSpPr>
          <a:xfrm>
            <a:off x="5414983" y="3392847"/>
            <a:ext cx="2235297" cy="891097"/>
            <a:chOff x="5447232" y="3613859"/>
            <a:chExt cx="2235297" cy="891097"/>
          </a:xfrm>
        </p:grpSpPr>
        <p:sp>
          <p:nvSpPr>
            <p:cNvPr id="15" name="円/楕円 14"/>
            <p:cNvSpPr/>
            <p:nvPr/>
          </p:nvSpPr>
          <p:spPr>
            <a:xfrm>
              <a:off x="5961621" y="3613859"/>
              <a:ext cx="891097" cy="891097"/>
            </a:xfrm>
            <a:prstGeom prst="ellipse">
              <a:avLst/>
            </a:prstGeom>
            <a:solidFill>
              <a:srgbClr val="FE98EF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2" name="Group 126">
              <a:extLst>
                <a:ext uri="{FF2B5EF4-FFF2-40B4-BE49-F238E27FC236}">
                  <a16:creationId xmlns:a16="http://schemas.microsoft.com/office/drawing/2014/main" id="{F1213596-21DD-604A-A3D4-B2B26CF072CA}"/>
                </a:ext>
              </a:extLst>
            </p:cNvPr>
            <p:cNvGrpSpPr/>
            <p:nvPr/>
          </p:nvGrpSpPr>
          <p:grpSpPr>
            <a:xfrm rot="6000000">
              <a:off x="5627739" y="3741797"/>
              <a:ext cx="47609" cy="408623"/>
              <a:chOff x="4014984" y="6592010"/>
              <a:chExt cx="50404" cy="432607"/>
            </a:xfrm>
            <a:solidFill>
              <a:srgbClr val="FFC924"/>
            </a:solidFill>
          </p:grpSpPr>
          <p:sp>
            <p:nvSpPr>
              <p:cNvPr id="45" name="Oval 35">
                <a:extLst>
                  <a:ext uri="{FF2B5EF4-FFF2-40B4-BE49-F238E27FC236}">
                    <a16:creationId xmlns:a16="http://schemas.microsoft.com/office/drawing/2014/main" id="{ECC6DA91-171A-B24E-B71C-3ECD5F772F7D}"/>
                  </a:ext>
                </a:extLst>
              </p:cNvPr>
              <p:cNvSpPr/>
              <p:nvPr/>
            </p:nvSpPr>
            <p:spPr>
              <a:xfrm>
                <a:off x="4014984" y="6592010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6" name="Oval 36">
                <a:extLst>
                  <a:ext uri="{FF2B5EF4-FFF2-40B4-BE49-F238E27FC236}">
                    <a16:creationId xmlns:a16="http://schemas.microsoft.com/office/drawing/2014/main" id="{0964D930-DA95-9A4B-A85A-E643D2613019}"/>
                  </a:ext>
                </a:extLst>
              </p:cNvPr>
              <p:cNvSpPr/>
              <p:nvPr/>
            </p:nvSpPr>
            <p:spPr>
              <a:xfrm>
                <a:off x="4014984" y="6719411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7" name="Oval 45">
                <a:extLst>
                  <a:ext uri="{FF2B5EF4-FFF2-40B4-BE49-F238E27FC236}">
                    <a16:creationId xmlns:a16="http://schemas.microsoft.com/office/drawing/2014/main" id="{685AE9A5-0440-964F-8889-66246F586C84}"/>
                  </a:ext>
                </a:extLst>
              </p:cNvPr>
              <p:cNvSpPr/>
              <p:nvPr/>
            </p:nvSpPr>
            <p:spPr>
              <a:xfrm>
                <a:off x="4014984" y="6846812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8" name="Oval 46">
                <a:extLst>
                  <a:ext uri="{FF2B5EF4-FFF2-40B4-BE49-F238E27FC236}">
                    <a16:creationId xmlns:a16="http://schemas.microsoft.com/office/drawing/2014/main" id="{F9DF713C-F466-8748-93B9-DA39FF0B9EE2}"/>
                  </a:ext>
                </a:extLst>
              </p:cNvPr>
              <p:cNvSpPr/>
              <p:nvPr/>
            </p:nvSpPr>
            <p:spPr>
              <a:xfrm>
                <a:off x="4014984" y="6974213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pic>
          <p:nvPicPr>
            <p:cNvPr id="30" name="図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2755" y="3767442"/>
              <a:ext cx="583930" cy="583930"/>
            </a:xfrm>
            <a:prstGeom prst="rect">
              <a:avLst/>
            </a:prstGeom>
          </p:spPr>
        </p:pic>
        <p:sp>
          <p:nvSpPr>
            <p:cNvPr id="32" name="正方形/長方形 31"/>
            <p:cNvSpPr/>
            <p:nvPr/>
          </p:nvSpPr>
          <p:spPr>
            <a:xfrm>
              <a:off x="6998414" y="3946109"/>
              <a:ext cx="684115" cy="274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400" b="1" dirty="0">
                  <a:latin typeface="Century Gothic" panose="020B0502020202020204" pitchFamily="34" charset="0"/>
                </a:rPr>
                <a:t>Design</a:t>
              </a:r>
              <a:endParaRPr lang="ja-JP" altLang="en-US" sz="14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21376CB-B12B-A741-8BEE-3561773237F1}"/>
              </a:ext>
            </a:extLst>
          </p:cNvPr>
          <p:cNvGrpSpPr/>
          <p:nvPr/>
        </p:nvGrpSpPr>
        <p:grpSpPr>
          <a:xfrm>
            <a:off x="690533" y="1775198"/>
            <a:ext cx="2989880" cy="982995"/>
            <a:chOff x="722782" y="1996210"/>
            <a:chExt cx="2989880" cy="982995"/>
          </a:xfrm>
        </p:grpSpPr>
        <p:sp>
          <p:nvSpPr>
            <p:cNvPr id="23" name="円/楕円 22"/>
            <p:cNvSpPr/>
            <p:nvPr/>
          </p:nvSpPr>
          <p:spPr>
            <a:xfrm flipH="1">
              <a:off x="2464509" y="1996210"/>
              <a:ext cx="891097" cy="891097"/>
            </a:xfrm>
            <a:prstGeom prst="ellipse">
              <a:avLst/>
            </a:prstGeom>
            <a:solidFill>
              <a:srgbClr val="00B050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" name="Group 126">
              <a:extLst>
                <a:ext uri="{FF2B5EF4-FFF2-40B4-BE49-F238E27FC236}">
                  <a16:creationId xmlns:a16="http://schemas.microsoft.com/office/drawing/2014/main" id="{F1213596-21DD-604A-A3D4-B2B26CF072CA}"/>
                </a:ext>
              </a:extLst>
            </p:cNvPr>
            <p:cNvGrpSpPr/>
            <p:nvPr/>
          </p:nvGrpSpPr>
          <p:grpSpPr>
            <a:xfrm rot="18600000" flipH="1">
              <a:off x="3484546" y="2751089"/>
              <a:ext cx="47609" cy="408623"/>
              <a:chOff x="4014984" y="6592010"/>
              <a:chExt cx="50404" cy="432607"/>
            </a:xfrm>
            <a:solidFill>
              <a:srgbClr val="FFC924"/>
            </a:solidFill>
          </p:grpSpPr>
          <p:sp>
            <p:nvSpPr>
              <p:cNvPr id="37" name="Oval 35">
                <a:extLst>
                  <a:ext uri="{FF2B5EF4-FFF2-40B4-BE49-F238E27FC236}">
                    <a16:creationId xmlns:a16="http://schemas.microsoft.com/office/drawing/2014/main" id="{ECC6DA91-171A-B24E-B71C-3ECD5F772F7D}"/>
                  </a:ext>
                </a:extLst>
              </p:cNvPr>
              <p:cNvSpPr/>
              <p:nvPr/>
            </p:nvSpPr>
            <p:spPr>
              <a:xfrm>
                <a:off x="4014984" y="6592010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38" name="Oval 36">
                <a:extLst>
                  <a:ext uri="{FF2B5EF4-FFF2-40B4-BE49-F238E27FC236}">
                    <a16:creationId xmlns:a16="http://schemas.microsoft.com/office/drawing/2014/main" id="{0964D930-DA95-9A4B-A85A-E643D2613019}"/>
                  </a:ext>
                </a:extLst>
              </p:cNvPr>
              <p:cNvSpPr/>
              <p:nvPr/>
            </p:nvSpPr>
            <p:spPr>
              <a:xfrm>
                <a:off x="4014984" y="6719411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39" name="Oval 45">
                <a:extLst>
                  <a:ext uri="{FF2B5EF4-FFF2-40B4-BE49-F238E27FC236}">
                    <a16:creationId xmlns:a16="http://schemas.microsoft.com/office/drawing/2014/main" id="{685AE9A5-0440-964F-8889-66246F586C84}"/>
                  </a:ext>
                </a:extLst>
              </p:cNvPr>
              <p:cNvSpPr/>
              <p:nvPr/>
            </p:nvSpPr>
            <p:spPr>
              <a:xfrm>
                <a:off x="4014984" y="6846812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0" name="Oval 46">
                <a:extLst>
                  <a:ext uri="{FF2B5EF4-FFF2-40B4-BE49-F238E27FC236}">
                    <a16:creationId xmlns:a16="http://schemas.microsoft.com/office/drawing/2014/main" id="{F9DF713C-F466-8748-93B9-DA39FF0B9EE2}"/>
                  </a:ext>
                </a:extLst>
              </p:cNvPr>
              <p:cNvSpPr/>
              <p:nvPr/>
            </p:nvSpPr>
            <p:spPr>
              <a:xfrm>
                <a:off x="4014984" y="6974213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pic>
          <p:nvPicPr>
            <p:cNvPr id="29" name="図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6445" y="2075051"/>
              <a:ext cx="708206" cy="708206"/>
            </a:xfrm>
            <a:prstGeom prst="rect">
              <a:avLst/>
            </a:prstGeom>
          </p:spPr>
        </p:pic>
        <p:sp>
          <p:nvSpPr>
            <p:cNvPr id="33" name="正方形/長方形 32"/>
            <p:cNvSpPr/>
            <p:nvPr/>
          </p:nvSpPr>
          <p:spPr>
            <a:xfrm>
              <a:off x="722782" y="2215928"/>
              <a:ext cx="179408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b="1" dirty="0">
                  <a:latin typeface="Century Gothic" panose="020B0502020202020204" pitchFamily="34" charset="0"/>
                </a:rPr>
                <a:t>Materials/</a:t>
              </a:r>
            </a:p>
            <a:p>
              <a:pPr algn="ctr"/>
              <a:r>
                <a:rPr lang="en-US" altLang="ja-JP" sz="1400" b="1" dirty="0">
                  <a:latin typeface="Century Gothic" panose="020B0502020202020204" pitchFamily="34" charset="0"/>
                </a:rPr>
                <a:t>Applied Chemistry</a:t>
              </a:r>
              <a:endParaRPr lang="ja-JP" altLang="en-US" sz="14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12C6610-0C59-684A-956E-B68796706E83}"/>
              </a:ext>
            </a:extLst>
          </p:cNvPr>
          <p:cNvGrpSpPr/>
          <p:nvPr/>
        </p:nvGrpSpPr>
        <p:grpSpPr>
          <a:xfrm>
            <a:off x="5181348" y="4393259"/>
            <a:ext cx="2222011" cy="1235017"/>
            <a:chOff x="5213597" y="4614271"/>
            <a:chExt cx="2222011" cy="1235017"/>
          </a:xfrm>
        </p:grpSpPr>
        <p:sp>
          <p:nvSpPr>
            <p:cNvPr id="18" name="円/楕円 17"/>
            <p:cNvSpPr/>
            <p:nvPr/>
          </p:nvSpPr>
          <p:spPr>
            <a:xfrm>
              <a:off x="5213597" y="4958191"/>
              <a:ext cx="891097" cy="891097"/>
            </a:xfrm>
            <a:prstGeom prst="ellipse">
              <a:avLst/>
            </a:prstGeom>
            <a:solidFill>
              <a:srgbClr val="4CC6C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9E86933-F184-A34C-B5CD-7A6DA595487F}"/>
                </a:ext>
              </a:extLst>
            </p:cNvPr>
            <p:cNvGrpSpPr/>
            <p:nvPr/>
          </p:nvGrpSpPr>
          <p:grpSpPr>
            <a:xfrm>
              <a:off x="5215107" y="4614271"/>
              <a:ext cx="2220501" cy="1063884"/>
              <a:chOff x="5215107" y="4614271"/>
              <a:chExt cx="2220501" cy="1063884"/>
            </a:xfrm>
          </p:grpSpPr>
          <p:grpSp>
            <p:nvGrpSpPr>
              <p:cNvPr id="20" name="Group 126">
                <a:extLst>
                  <a:ext uri="{FF2B5EF4-FFF2-40B4-BE49-F238E27FC236}">
                    <a16:creationId xmlns:a16="http://schemas.microsoft.com/office/drawing/2014/main" id="{F1213596-21DD-604A-A3D4-B2B26CF072CA}"/>
                  </a:ext>
                </a:extLst>
              </p:cNvPr>
              <p:cNvGrpSpPr/>
              <p:nvPr/>
            </p:nvGrpSpPr>
            <p:grpSpPr>
              <a:xfrm rot="8400000">
                <a:off x="5215107" y="4614271"/>
                <a:ext cx="47609" cy="408623"/>
                <a:chOff x="4014984" y="6592010"/>
                <a:chExt cx="50404" cy="432607"/>
              </a:xfrm>
              <a:solidFill>
                <a:srgbClr val="FFC924"/>
              </a:solidFill>
            </p:grpSpPr>
            <p:sp>
              <p:nvSpPr>
                <p:cNvPr id="53" name="Oval 35">
                  <a:extLst>
                    <a:ext uri="{FF2B5EF4-FFF2-40B4-BE49-F238E27FC236}">
                      <a16:creationId xmlns:a16="http://schemas.microsoft.com/office/drawing/2014/main" id="{ECC6DA91-171A-B24E-B71C-3ECD5F772F7D}"/>
                    </a:ext>
                  </a:extLst>
                </p:cNvPr>
                <p:cNvSpPr/>
                <p:nvPr/>
              </p:nvSpPr>
              <p:spPr>
                <a:xfrm>
                  <a:off x="4014984" y="6592010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  <p:sp>
              <p:nvSpPr>
                <p:cNvPr id="54" name="Oval 36">
                  <a:extLst>
                    <a:ext uri="{FF2B5EF4-FFF2-40B4-BE49-F238E27FC236}">
                      <a16:creationId xmlns:a16="http://schemas.microsoft.com/office/drawing/2014/main" id="{0964D930-DA95-9A4B-A85A-E643D2613019}"/>
                    </a:ext>
                  </a:extLst>
                </p:cNvPr>
                <p:cNvSpPr/>
                <p:nvPr/>
              </p:nvSpPr>
              <p:spPr>
                <a:xfrm>
                  <a:off x="4014984" y="6719411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  <p:sp>
              <p:nvSpPr>
                <p:cNvPr id="55" name="Oval 45">
                  <a:extLst>
                    <a:ext uri="{FF2B5EF4-FFF2-40B4-BE49-F238E27FC236}">
                      <a16:creationId xmlns:a16="http://schemas.microsoft.com/office/drawing/2014/main" id="{685AE9A5-0440-964F-8889-66246F586C84}"/>
                    </a:ext>
                  </a:extLst>
                </p:cNvPr>
                <p:cNvSpPr/>
                <p:nvPr/>
              </p:nvSpPr>
              <p:spPr>
                <a:xfrm>
                  <a:off x="4014984" y="6846812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  <p:sp>
              <p:nvSpPr>
                <p:cNvPr id="56" name="Oval 46">
                  <a:extLst>
                    <a:ext uri="{FF2B5EF4-FFF2-40B4-BE49-F238E27FC236}">
                      <a16:creationId xmlns:a16="http://schemas.microsoft.com/office/drawing/2014/main" id="{F9DF713C-F466-8748-93B9-DA39FF0B9EE2}"/>
                    </a:ext>
                  </a:extLst>
                </p:cNvPr>
                <p:cNvSpPr/>
                <p:nvPr/>
              </p:nvSpPr>
              <p:spPr>
                <a:xfrm>
                  <a:off x="4014984" y="6974213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</p:grpSp>
          <p:pic>
            <p:nvPicPr>
              <p:cNvPr id="26" name="図 2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9672" y="5094225"/>
                <a:ext cx="583930" cy="583930"/>
              </a:xfrm>
              <a:prstGeom prst="rect">
                <a:avLst/>
              </a:prstGeom>
            </p:spPr>
          </p:pic>
          <p:sp>
            <p:nvSpPr>
              <p:cNvPr id="34" name="正方形/長方形 33"/>
              <p:cNvSpPr/>
              <p:nvPr/>
            </p:nvSpPr>
            <p:spPr>
              <a:xfrm>
                <a:off x="6156176" y="5229075"/>
                <a:ext cx="1279432" cy="2741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1400" b="1" dirty="0">
                    <a:latin typeface="Century Gothic" panose="020B0502020202020204" pitchFamily="34" charset="0"/>
                  </a:rPr>
                  <a:t>Biotechnology</a:t>
                </a:r>
                <a:endParaRPr lang="ja-JP" altLang="en-US" sz="1400" b="1" dirty="0"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A8AF0EF-6D58-974B-8D9E-7F919E672358}"/>
              </a:ext>
            </a:extLst>
          </p:cNvPr>
          <p:cNvGrpSpPr/>
          <p:nvPr/>
        </p:nvGrpSpPr>
        <p:grpSpPr>
          <a:xfrm>
            <a:off x="3072230" y="630074"/>
            <a:ext cx="2999540" cy="1711162"/>
            <a:chOff x="3104479" y="851086"/>
            <a:chExt cx="2999540" cy="1711162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A46169F-E975-8149-B5E2-441A0C53EEB2}"/>
                </a:ext>
              </a:extLst>
            </p:cNvPr>
            <p:cNvGrpSpPr/>
            <p:nvPr/>
          </p:nvGrpSpPr>
          <p:grpSpPr>
            <a:xfrm>
              <a:off x="4067932" y="1244560"/>
              <a:ext cx="891097" cy="1317688"/>
              <a:chOff x="4113041" y="1237015"/>
              <a:chExt cx="891097" cy="1317688"/>
            </a:xfrm>
          </p:grpSpPr>
          <p:sp>
            <p:nvSpPr>
              <p:cNvPr id="16" name="円/楕円 15"/>
              <p:cNvSpPr/>
              <p:nvPr/>
            </p:nvSpPr>
            <p:spPr>
              <a:xfrm>
                <a:off x="4113041" y="1237015"/>
                <a:ext cx="891097" cy="891097"/>
              </a:xfrm>
              <a:prstGeom prst="ellipse">
                <a:avLst/>
              </a:prstGeom>
              <a:solidFill>
                <a:srgbClr val="00B0F0">
                  <a:alpha val="4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600" b="1" i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9" name="Group 126">
                <a:extLst>
                  <a:ext uri="{FF2B5EF4-FFF2-40B4-BE49-F238E27FC236}">
                    <a16:creationId xmlns:a16="http://schemas.microsoft.com/office/drawing/2014/main" id="{F1213596-21DD-604A-A3D4-B2B26CF072CA}"/>
                  </a:ext>
                </a:extLst>
              </p:cNvPr>
              <p:cNvGrpSpPr/>
              <p:nvPr/>
            </p:nvGrpSpPr>
            <p:grpSpPr>
              <a:xfrm>
                <a:off x="4535041" y="2146076"/>
                <a:ext cx="47622" cy="408627"/>
                <a:chOff x="3944090" y="6616328"/>
                <a:chExt cx="50418" cy="432611"/>
              </a:xfrm>
              <a:solidFill>
                <a:srgbClr val="FFC924"/>
              </a:solidFill>
            </p:grpSpPr>
            <p:sp>
              <p:nvSpPr>
                <p:cNvPr id="57" name="Oval 35">
                  <a:extLst>
                    <a:ext uri="{FF2B5EF4-FFF2-40B4-BE49-F238E27FC236}">
                      <a16:creationId xmlns:a16="http://schemas.microsoft.com/office/drawing/2014/main" id="{ECC6DA91-171A-B24E-B71C-3ECD5F772F7D}"/>
                    </a:ext>
                  </a:extLst>
                </p:cNvPr>
                <p:cNvSpPr/>
                <p:nvPr/>
              </p:nvSpPr>
              <p:spPr>
                <a:xfrm>
                  <a:off x="3944102" y="6616328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  <p:sp>
              <p:nvSpPr>
                <p:cNvPr id="58" name="Oval 36">
                  <a:extLst>
                    <a:ext uri="{FF2B5EF4-FFF2-40B4-BE49-F238E27FC236}">
                      <a16:creationId xmlns:a16="http://schemas.microsoft.com/office/drawing/2014/main" id="{0964D930-DA95-9A4B-A85A-E643D2613019}"/>
                    </a:ext>
                  </a:extLst>
                </p:cNvPr>
                <p:cNvSpPr/>
                <p:nvPr/>
              </p:nvSpPr>
              <p:spPr>
                <a:xfrm>
                  <a:off x="3944090" y="6743734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  <p:sp>
              <p:nvSpPr>
                <p:cNvPr id="59" name="Oval 45">
                  <a:extLst>
                    <a:ext uri="{FF2B5EF4-FFF2-40B4-BE49-F238E27FC236}">
                      <a16:creationId xmlns:a16="http://schemas.microsoft.com/office/drawing/2014/main" id="{685AE9A5-0440-964F-8889-66246F586C84}"/>
                    </a:ext>
                  </a:extLst>
                </p:cNvPr>
                <p:cNvSpPr/>
                <p:nvPr/>
              </p:nvSpPr>
              <p:spPr>
                <a:xfrm>
                  <a:off x="3944104" y="6871135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  <p:sp>
              <p:nvSpPr>
                <p:cNvPr id="60" name="Oval 46">
                  <a:extLst>
                    <a:ext uri="{FF2B5EF4-FFF2-40B4-BE49-F238E27FC236}">
                      <a16:creationId xmlns:a16="http://schemas.microsoft.com/office/drawing/2014/main" id="{F9DF713C-F466-8748-93B9-DA39FF0B9EE2}"/>
                    </a:ext>
                  </a:extLst>
                </p:cNvPr>
                <p:cNvSpPr/>
                <p:nvPr/>
              </p:nvSpPr>
              <p:spPr>
                <a:xfrm>
                  <a:off x="3944104" y="6998535"/>
                  <a:ext cx="50404" cy="5040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x-none"/>
                </a:p>
              </p:txBody>
            </p:sp>
          </p:grpSp>
          <p:pic>
            <p:nvPicPr>
              <p:cNvPr id="27" name="図 2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3647" y="1390259"/>
                <a:ext cx="536706" cy="606508"/>
              </a:xfrm>
              <a:prstGeom prst="rect">
                <a:avLst/>
              </a:prstGeom>
            </p:spPr>
          </p:pic>
        </p:grpSp>
        <p:sp>
          <p:nvSpPr>
            <p:cNvPr id="36" name="正方形/長方形 35"/>
            <p:cNvSpPr/>
            <p:nvPr/>
          </p:nvSpPr>
          <p:spPr>
            <a:xfrm>
              <a:off x="3104479" y="851086"/>
              <a:ext cx="299954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b="1" dirty="0">
                  <a:latin typeface="Century Gothic" panose="020B0502020202020204" pitchFamily="34" charset="0"/>
                </a:rPr>
                <a:t>Electrical/Electronic/Information</a:t>
              </a:r>
              <a:endParaRPr lang="ja-JP" altLang="en-US" sz="14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61" name="正方形/長方形 60"/>
          <p:cNvSpPr/>
          <p:nvPr/>
        </p:nvSpPr>
        <p:spPr>
          <a:xfrm>
            <a:off x="3808061" y="2899649"/>
            <a:ext cx="14622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7 MAJOR </a:t>
            </a:r>
            <a:endParaRPr lang="en-US" altLang="ja-JP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r>
              <a:rPr lang="ja-JP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ACADEMIC</a:t>
            </a:r>
            <a:endParaRPr lang="en-US" altLang="ja-JP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  <a:p>
            <a:pPr algn="ctr"/>
            <a:r>
              <a:rPr lang="ja-JP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FIELD</a:t>
            </a:r>
            <a:r>
              <a:rPr lang="en-US" altLang="ja-J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</a:t>
            </a:r>
            <a:endParaRPr lang="ja-JP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0B7D543-2169-EF44-9948-9380092C4256}"/>
              </a:ext>
            </a:extLst>
          </p:cNvPr>
          <p:cNvGrpSpPr/>
          <p:nvPr/>
        </p:nvGrpSpPr>
        <p:grpSpPr>
          <a:xfrm>
            <a:off x="1372023" y="4386793"/>
            <a:ext cx="2454704" cy="1236849"/>
            <a:chOff x="1404272" y="4607805"/>
            <a:chExt cx="2454704" cy="1236849"/>
          </a:xfrm>
        </p:grpSpPr>
        <p:sp>
          <p:nvSpPr>
            <p:cNvPr id="3" name="円/楕円 2"/>
            <p:cNvSpPr/>
            <p:nvPr/>
          </p:nvSpPr>
          <p:spPr>
            <a:xfrm flipH="1">
              <a:off x="2887140" y="4953557"/>
              <a:ext cx="891097" cy="891097"/>
            </a:xfrm>
            <a:prstGeom prst="ellipse">
              <a:avLst/>
            </a:prstGeom>
            <a:solidFill>
              <a:srgbClr val="7030A0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" name="Group 126">
              <a:extLst>
                <a:ext uri="{FF2B5EF4-FFF2-40B4-BE49-F238E27FC236}">
                  <a16:creationId xmlns:a16="http://schemas.microsoft.com/office/drawing/2014/main" id="{F1213596-21DD-604A-A3D4-B2B26CF072CA}"/>
                </a:ext>
              </a:extLst>
            </p:cNvPr>
            <p:cNvGrpSpPr/>
            <p:nvPr/>
          </p:nvGrpSpPr>
          <p:grpSpPr>
            <a:xfrm rot="13200000" flipH="1">
              <a:off x="3811367" y="4607805"/>
              <a:ext cx="47609" cy="408623"/>
              <a:chOff x="4014984" y="6592010"/>
              <a:chExt cx="50404" cy="432607"/>
            </a:xfrm>
            <a:solidFill>
              <a:srgbClr val="FFC924"/>
            </a:solidFill>
          </p:grpSpPr>
          <p:sp>
            <p:nvSpPr>
              <p:cNvPr id="41" name="Oval 35">
                <a:extLst>
                  <a:ext uri="{FF2B5EF4-FFF2-40B4-BE49-F238E27FC236}">
                    <a16:creationId xmlns:a16="http://schemas.microsoft.com/office/drawing/2014/main" id="{ECC6DA91-171A-B24E-B71C-3ECD5F772F7D}"/>
                  </a:ext>
                </a:extLst>
              </p:cNvPr>
              <p:cNvSpPr/>
              <p:nvPr/>
            </p:nvSpPr>
            <p:spPr>
              <a:xfrm>
                <a:off x="4014984" y="6592010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2" name="Oval 36">
                <a:extLst>
                  <a:ext uri="{FF2B5EF4-FFF2-40B4-BE49-F238E27FC236}">
                    <a16:creationId xmlns:a16="http://schemas.microsoft.com/office/drawing/2014/main" id="{0964D930-DA95-9A4B-A85A-E643D2613019}"/>
                  </a:ext>
                </a:extLst>
              </p:cNvPr>
              <p:cNvSpPr/>
              <p:nvPr/>
            </p:nvSpPr>
            <p:spPr>
              <a:xfrm>
                <a:off x="4014984" y="6719411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3" name="Oval 45">
                <a:extLst>
                  <a:ext uri="{FF2B5EF4-FFF2-40B4-BE49-F238E27FC236}">
                    <a16:creationId xmlns:a16="http://schemas.microsoft.com/office/drawing/2014/main" id="{685AE9A5-0440-964F-8889-66246F586C84}"/>
                  </a:ext>
                </a:extLst>
              </p:cNvPr>
              <p:cNvSpPr/>
              <p:nvPr/>
            </p:nvSpPr>
            <p:spPr>
              <a:xfrm>
                <a:off x="4014984" y="6846812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  <p:sp>
            <p:nvSpPr>
              <p:cNvPr id="44" name="Oval 46">
                <a:extLst>
                  <a:ext uri="{FF2B5EF4-FFF2-40B4-BE49-F238E27FC236}">
                    <a16:creationId xmlns:a16="http://schemas.microsoft.com/office/drawing/2014/main" id="{F9DF713C-F466-8748-93B9-DA39FF0B9EE2}"/>
                  </a:ext>
                </a:extLst>
              </p:cNvPr>
              <p:cNvSpPr/>
              <p:nvPr/>
            </p:nvSpPr>
            <p:spPr>
              <a:xfrm>
                <a:off x="4014984" y="6974213"/>
                <a:ext cx="50404" cy="50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  <p:sp>
          <p:nvSpPr>
            <p:cNvPr id="35" name="正方形/長方形 34"/>
            <p:cNvSpPr/>
            <p:nvPr/>
          </p:nvSpPr>
          <p:spPr>
            <a:xfrm>
              <a:off x="1404272" y="5174207"/>
              <a:ext cx="145424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b="1" dirty="0">
                  <a:latin typeface="Century Gothic" panose="020B0502020202020204" pitchFamily="34" charset="0"/>
                </a:rPr>
                <a:t>Mathematical </a:t>
              </a:r>
            </a:p>
            <a:p>
              <a:pPr algn="ctr"/>
              <a:r>
                <a:rPr lang="en-US" altLang="ja-JP" sz="1400" b="1" dirty="0">
                  <a:latin typeface="Century Gothic" panose="020B0502020202020204" pitchFamily="34" charset="0"/>
                </a:rPr>
                <a:t>Sciences</a:t>
              </a:r>
              <a:endParaRPr lang="ja-JP" altLang="en-US" sz="1400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62" name="図 6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9894" y="5085989"/>
              <a:ext cx="627431" cy="6274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894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93D75C-F697-4B8B-9E43-07BA2039A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92896"/>
            <a:ext cx="7543800" cy="1450757"/>
          </a:xfrm>
        </p:spPr>
        <p:txBody>
          <a:bodyPr/>
          <a:lstStyle/>
          <a:p>
            <a:r>
              <a:rPr kumimoji="1"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Internationalization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DB04449A-973B-451F-9DE5-F68F5879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67061"/>
            <a:ext cx="1854203" cy="357850"/>
          </a:xfrm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22 JAN 2019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25D0CB-21E2-400C-9166-DC43CD2DD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</p:spPr>
        <p:txBody>
          <a:bodyPr/>
          <a:lstStyle/>
          <a:p>
            <a:r>
              <a:rPr lang="en-US" altLang="ja-JP"/>
              <a:t>Center for Promotion of Educational Innovation</a:t>
            </a:r>
          </a:p>
          <a:p>
            <a:r>
              <a:rPr lang="en-US" altLang="ja-JP"/>
              <a:t>Shibaura Institute OF technology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01CBC2-CD5F-470F-AE59-CE931BE0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</p:spPr>
        <p:txBody>
          <a:bodyPr/>
          <a:lstStyle/>
          <a:p>
            <a:fld id="{356B832F-5903-4568-9A91-FE1F511514A6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6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74"/>
          <a:stretch/>
        </p:blipFill>
        <p:spPr>
          <a:xfrm>
            <a:off x="1450406" y="3068960"/>
            <a:ext cx="6433962" cy="290698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E258E2-0BBD-CD47-93B1-AFA1384F9E37}"/>
              </a:ext>
            </a:extLst>
          </p:cNvPr>
          <p:cNvSpPr/>
          <p:nvPr/>
        </p:nvSpPr>
        <p:spPr>
          <a:xfrm>
            <a:off x="0" y="0"/>
            <a:ext cx="9144000" cy="716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11560" y="198340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Top Global University </a:t>
            </a:r>
          </a:p>
          <a:p>
            <a:pPr algn="ctr"/>
            <a:r>
              <a:rPr lang="en-US" altLang="ja-JP" sz="3200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Project</a:t>
            </a:r>
            <a:endParaRPr lang="en-US" altLang="ja-JP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http://sgu.adm.kanazawa-u.ac.jp/common/img/logo-sgu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63238"/>
            <a:ext cx="1498848" cy="593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スライド番号プレースホルダー 2"/>
          <p:cNvSpPr txBox="1">
            <a:spLocks/>
          </p:cNvSpPr>
          <p:nvPr/>
        </p:nvSpPr>
        <p:spPr>
          <a:xfrm>
            <a:off x="6966912" y="650116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10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0234EB-D708-564C-8B51-F941AEA1F717}"/>
              </a:ext>
            </a:extLst>
          </p:cNvPr>
          <p:cNvSpPr/>
          <p:nvPr/>
        </p:nvSpPr>
        <p:spPr>
          <a:xfrm>
            <a:off x="827584" y="1484784"/>
            <a:ext cx="7658047" cy="678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ja-JP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Government chose </a:t>
            </a:r>
            <a:r>
              <a:rPr lang="en-US" altLang="ja-JP" b="1" u="sng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37 UNIVERSITIES</a:t>
            </a:r>
            <a:r>
              <a:rPr lang="en-US" altLang="ja-JP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to </a:t>
            </a:r>
            <a:r>
              <a:rPr lang="en-US" altLang="ja-JP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be role models for the globalization of Japanese educational institutions.</a:t>
            </a:r>
            <a:endParaRPr lang="en-US" altLang="ja-JP" dirty="0">
              <a:latin typeface="Franklin Gothic Demi" panose="020B07030201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CF5821-C624-3B47-91E7-F9F2746904E7}"/>
              </a:ext>
            </a:extLst>
          </p:cNvPr>
          <p:cNvSpPr/>
          <p:nvPr/>
        </p:nvSpPr>
        <p:spPr>
          <a:xfrm>
            <a:off x="1115616" y="2223213"/>
            <a:ext cx="712879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ja-JP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SIT is the </a:t>
            </a:r>
            <a:r>
              <a:rPr lang="en-US" altLang="ja-JP" b="1" u="sng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ONLY</a:t>
            </a: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private science and engineering university</a:t>
            </a:r>
          </a:p>
          <a:p>
            <a:pPr algn="ctr">
              <a:lnSpc>
                <a:spcPct val="110000"/>
              </a:lnSpc>
            </a:pPr>
            <a:r>
              <a:rPr lang="en-US" altLang="ja-JP" dirty="0" smtClean="0">
                <a:solidFill>
                  <a:srgbClr val="FF000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in Japan</a:t>
            </a:r>
            <a:r>
              <a:rPr lang="en-US" altLang="ja-JP" dirty="0" smtClean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to receive federal funds for this project.</a:t>
            </a:r>
            <a:endParaRPr lang="en-US" altLang="ja-JP" dirty="0">
              <a:latin typeface="Franklin Gothic Demi" panose="020B07030201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4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グラフ 7"/>
          <p:cNvGraphicFramePr/>
          <p:nvPr>
            <p:extLst>
              <p:ext uri="{D42A27DB-BD31-4B8C-83A1-F6EECF244321}">
                <p14:modId xmlns:p14="http://schemas.microsoft.com/office/powerpoint/2010/main" val="180145375"/>
              </p:ext>
            </p:extLst>
          </p:nvPr>
        </p:nvGraphicFramePr>
        <p:xfrm>
          <a:off x="-180528" y="546138"/>
          <a:ext cx="9433048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94048" y="0"/>
            <a:ext cx="8035055" cy="54028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ja-JP" sz="3600" b="1" dirty="0">
                <a:latin typeface="Century Gothic" panose="020B05020202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rPr>
              <a:t>Our </a:t>
            </a:r>
            <a:r>
              <a:rPr lang="en-US" altLang="ja-JP" sz="3600" b="1" dirty="0" smtClean="0">
                <a:latin typeface="Century Gothic" panose="020B05020202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rPr>
              <a:t>Students </a:t>
            </a:r>
            <a:r>
              <a:rPr lang="en-US" altLang="ja-JP" sz="3600" b="1" dirty="0">
                <a:latin typeface="Century Gothic" panose="020B05020202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rPr>
              <a:t>Mobility </a:t>
            </a:r>
            <a:r>
              <a:rPr lang="en-US" altLang="ja-JP" sz="3600" b="1" dirty="0" smtClean="0">
                <a:latin typeface="Century Gothic" panose="020B05020202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rPr>
              <a:t>Goals</a:t>
            </a:r>
            <a:endParaRPr lang="en-US" altLang="ja-JP" sz="3600" b="1" dirty="0">
              <a:latin typeface="Century Gothic" panose="020B0502020202020204" pitchFamily="34" charset="0"/>
              <a:ea typeface="HGS創英角ｺﾞｼｯｸUB" panose="020B0900000000000000" pitchFamily="50" charset="-128"/>
              <a:cs typeface="Diwani Simple Outline 2" panose="02010400000000000000" pitchFamily="2" charset="-78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8100392" y="1340768"/>
            <a:ext cx="0" cy="432048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スライド番号プレースホルダー 2"/>
          <p:cNvSpPr txBox="1">
            <a:spLocks/>
          </p:cNvSpPr>
          <p:nvPr/>
        </p:nvSpPr>
        <p:spPr>
          <a:xfrm>
            <a:off x="6974904" y="65202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11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8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111">
            <a:extLst>
              <a:ext uri="{FF2B5EF4-FFF2-40B4-BE49-F238E27FC236}">
                <a16:creationId xmlns:a16="http://schemas.microsoft.com/office/drawing/2014/main" id="{F79E5BC7-FEC2-D549-9A62-8283F52227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67" y="2002187"/>
            <a:ext cx="6903465" cy="38718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2F66E8-1723-9347-91D9-D00AFC78CA4F}"/>
              </a:ext>
            </a:extLst>
          </p:cNvPr>
          <p:cNvSpPr/>
          <p:nvPr/>
        </p:nvSpPr>
        <p:spPr>
          <a:xfrm>
            <a:off x="0" y="-1347"/>
            <a:ext cx="9144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65" name="Rectangle 2">
            <a:extLst>
              <a:ext uri="{FF2B5EF4-FFF2-40B4-BE49-F238E27FC236}">
                <a16:creationId xmlns:a16="http://schemas.microsoft.com/office/drawing/2014/main" id="{F6781F1B-682F-0346-A209-2B7347B1A6BA}"/>
              </a:ext>
            </a:extLst>
          </p:cNvPr>
          <p:cNvSpPr txBox="1">
            <a:spLocks noChangeArrowheads="1"/>
          </p:cNvSpPr>
          <p:nvPr/>
        </p:nvSpPr>
        <p:spPr>
          <a:xfrm>
            <a:off x="48666" y="123287"/>
            <a:ext cx="8784551" cy="54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latin typeface="Century Gothic" panose="020B05020202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rPr>
              <a:t>Number of International Students </a:t>
            </a:r>
            <a:r>
              <a:rPr lang="en-US" altLang="ja-JP" sz="2200" b="1" dirty="0">
                <a:latin typeface="Century Gothic" panose="020B0502020202020204" pitchFamily="34" charset="0"/>
                <a:ea typeface="HGS創英角ｺﾞｼｯｸUB" panose="020B0900000000000000" pitchFamily="50" charset="-128"/>
                <a:cs typeface="Diwani Simple Outline 2" panose="02010400000000000000" pitchFamily="2" charset="-78"/>
              </a:rPr>
              <a:t>(Top 15)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7CE62C5-2ADD-4B4E-B34F-232DD47175FC}"/>
              </a:ext>
            </a:extLst>
          </p:cNvPr>
          <p:cNvGrpSpPr/>
          <p:nvPr/>
        </p:nvGrpSpPr>
        <p:grpSpPr>
          <a:xfrm>
            <a:off x="322313" y="631188"/>
            <a:ext cx="7987652" cy="5481318"/>
            <a:chOff x="322313" y="631188"/>
            <a:chExt cx="7987652" cy="548131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8E974A1-5ED9-7144-AB2E-F84C496DFCF1}"/>
                </a:ext>
              </a:extLst>
            </p:cNvPr>
            <p:cNvGrpSpPr/>
            <p:nvPr/>
          </p:nvGrpSpPr>
          <p:grpSpPr>
            <a:xfrm>
              <a:off x="322313" y="631188"/>
              <a:ext cx="7987652" cy="5481318"/>
              <a:chOff x="125234" y="640092"/>
              <a:chExt cx="7987652" cy="5481318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6D181123-826C-654A-9269-E32325C21BB4}"/>
                  </a:ext>
                </a:extLst>
              </p:cNvPr>
              <p:cNvGrpSpPr/>
              <p:nvPr/>
            </p:nvGrpSpPr>
            <p:grpSpPr>
              <a:xfrm>
                <a:off x="125234" y="785531"/>
                <a:ext cx="1099147" cy="5273938"/>
                <a:chOff x="124479" y="799316"/>
                <a:chExt cx="1099147" cy="527393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37B32EA5-AA0F-C648-9958-4B8ED2989011}"/>
                    </a:ext>
                  </a:extLst>
                </p:cNvPr>
                <p:cNvSpPr txBox="1"/>
                <p:nvPr/>
              </p:nvSpPr>
              <p:spPr>
                <a:xfrm>
                  <a:off x="124479" y="799316"/>
                  <a:ext cx="79207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x-none" sz="1100" b="1" dirty="0">
                      <a:latin typeface="Century Gothic" panose="020B0502020202020204" pitchFamily="34" charset="0"/>
                    </a:rPr>
                    <a:t>China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7E13E8E-BB85-D34E-87E6-B61B12C30A3B}"/>
                    </a:ext>
                  </a:extLst>
                </p:cNvPr>
                <p:cNvSpPr txBox="1"/>
                <p:nvPr/>
              </p:nvSpPr>
              <p:spPr>
                <a:xfrm>
                  <a:off x="143514" y="1132607"/>
                  <a:ext cx="79207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Thailand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C7A7F6A-F3CC-0E42-8B32-5DCBC3BF6DE5}"/>
                    </a:ext>
                  </a:extLst>
                </p:cNvPr>
                <p:cNvSpPr txBox="1"/>
                <p:nvPr/>
              </p:nvSpPr>
              <p:spPr>
                <a:xfrm>
                  <a:off x="125694" y="1490209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South Korea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4D28242-A400-2C44-9E0F-ACFC43B83B2F}"/>
                    </a:ext>
                  </a:extLst>
                </p:cNvPr>
                <p:cNvSpPr txBox="1"/>
                <p:nvPr/>
              </p:nvSpPr>
              <p:spPr>
                <a:xfrm>
                  <a:off x="133530" y="1835546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Malaysia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0D76850-FB15-8748-BE62-4F27AA6E69C6}"/>
                    </a:ext>
                  </a:extLst>
                </p:cNvPr>
                <p:cNvSpPr txBox="1"/>
                <p:nvPr/>
              </p:nvSpPr>
              <p:spPr>
                <a:xfrm>
                  <a:off x="143513" y="2195483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Taiwan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3627D8B-240B-5143-8CE0-6E6472291266}"/>
                    </a:ext>
                  </a:extLst>
                </p:cNvPr>
                <p:cNvSpPr txBox="1"/>
                <p:nvPr/>
              </p:nvSpPr>
              <p:spPr>
                <a:xfrm>
                  <a:off x="148018" y="2557967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Indonesia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A9050FC-7F0F-584A-80D5-E66E3A1D848D}"/>
                    </a:ext>
                  </a:extLst>
                </p:cNvPr>
                <p:cNvSpPr txBox="1"/>
                <p:nvPr/>
              </p:nvSpPr>
              <p:spPr>
                <a:xfrm>
                  <a:off x="145688" y="2903444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Brazil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E1254B19-6B90-9842-B419-0CA4ED80B1D8}"/>
                    </a:ext>
                  </a:extLst>
                </p:cNvPr>
                <p:cNvSpPr txBox="1"/>
                <p:nvPr/>
              </p:nvSpPr>
              <p:spPr>
                <a:xfrm>
                  <a:off x="131697" y="3278850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Vietnam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F33474E1-697D-D243-944B-DFD499B69404}"/>
                    </a:ext>
                  </a:extLst>
                </p:cNvPr>
                <p:cNvSpPr txBox="1"/>
                <p:nvPr/>
              </p:nvSpPr>
              <p:spPr>
                <a:xfrm>
                  <a:off x="150568" y="3654257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India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84F3E859-8D35-C246-849A-0FC6D4F4FD24}"/>
                    </a:ext>
                  </a:extLst>
                </p:cNvPr>
                <p:cNvSpPr txBox="1"/>
                <p:nvPr/>
              </p:nvSpPr>
              <p:spPr>
                <a:xfrm>
                  <a:off x="143512" y="4008755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Sri Lanka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2710B86-571C-B246-9BA9-FEE3350FD2DE}"/>
                    </a:ext>
                  </a:extLst>
                </p:cNvPr>
                <p:cNvSpPr txBox="1"/>
                <p:nvPr/>
              </p:nvSpPr>
              <p:spPr>
                <a:xfrm>
                  <a:off x="150568" y="4380318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Mexico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E68B271-A6AD-924F-9EDC-D0DDC42BC6A8}"/>
                    </a:ext>
                  </a:extLst>
                </p:cNvPr>
                <p:cNvSpPr txBox="1"/>
                <p:nvPr/>
              </p:nvSpPr>
              <p:spPr>
                <a:xfrm>
                  <a:off x="157622" y="4732065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Italy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7191D2D-1973-5440-94EE-270C4370BDCF}"/>
                    </a:ext>
                  </a:extLst>
                </p:cNvPr>
                <p:cNvSpPr txBox="1"/>
                <p:nvPr/>
              </p:nvSpPr>
              <p:spPr>
                <a:xfrm>
                  <a:off x="166083" y="5100038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France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A34B2E8-5E2C-BE4D-84DC-2C5C349C4EED}"/>
                    </a:ext>
                  </a:extLst>
                </p:cNvPr>
                <p:cNvSpPr txBox="1"/>
                <p:nvPr/>
              </p:nvSpPr>
              <p:spPr>
                <a:xfrm>
                  <a:off x="157622" y="5480124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Poland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D323380-D534-E545-A677-3F5998EDE840}"/>
                    </a:ext>
                  </a:extLst>
                </p:cNvPr>
                <p:cNvSpPr txBox="1"/>
                <p:nvPr/>
              </p:nvSpPr>
              <p:spPr>
                <a:xfrm>
                  <a:off x="169535" y="5811644"/>
                  <a:ext cx="105409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b="1" dirty="0">
                      <a:latin typeface="Century Gothic" panose="020B0502020202020204" pitchFamily="34" charset="0"/>
                    </a:rPr>
                    <a:t>Austria</a:t>
                  </a:r>
                  <a:endParaRPr lang="x-none" sz="1100" b="1" dirty="0">
                    <a:latin typeface="Century Gothic" panose="020B0502020202020204" pitchFamily="34" charset="0"/>
                  </a:endParaRP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720A364-C09C-4F4E-BA70-3460538D83DA}"/>
                  </a:ext>
                </a:extLst>
              </p:cNvPr>
              <p:cNvGrpSpPr/>
              <p:nvPr/>
            </p:nvGrpSpPr>
            <p:grpSpPr>
              <a:xfrm>
                <a:off x="1583666" y="640092"/>
                <a:ext cx="6529220" cy="5481318"/>
                <a:chOff x="1583666" y="640092"/>
                <a:chExt cx="6529220" cy="5481318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8DC7E092-345B-6B42-92C7-C9027FDE30AC}"/>
                    </a:ext>
                  </a:extLst>
                </p:cNvPr>
                <p:cNvGrpSpPr/>
                <p:nvPr/>
              </p:nvGrpSpPr>
              <p:grpSpPr>
                <a:xfrm>
                  <a:off x="1583666" y="798531"/>
                  <a:ext cx="5976667" cy="5260938"/>
                  <a:chOff x="1583665" y="854281"/>
                  <a:chExt cx="5976667" cy="5260938"/>
                </a:xfrm>
              </p:grpSpPr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503DC167-7932-3D42-B362-735C94D5F579}"/>
                      </a:ext>
                    </a:extLst>
                  </p:cNvPr>
                  <p:cNvSpPr/>
                  <p:nvPr/>
                </p:nvSpPr>
                <p:spPr>
                  <a:xfrm>
                    <a:off x="1583668" y="854281"/>
                    <a:ext cx="5976664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 dirty="0"/>
                  </a:p>
                </p:txBody>
              </p:sp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780017C1-2C33-A944-B244-35907D51EB98}"/>
                      </a:ext>
                    </a:extLst>
                  </p:cNvPr>
                  <p:cNvSpPr/>
                  <p:nvPr/>
                </p:nvSpPr>
                <p:spPr>
                  <a:xfrm>
                    <a:off x="1583667" y="1205194"/>
                    <a:ext cx="2520280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4281951A-110F-E140-84DB-C82A70565656}"/>
                      </a:ext>
                    </a:extLst>
                  </p:cNvPr>
                  <p:cNvSpPr/>
                  <p:nvPr/>
                </p:nvSpPr>
                <p:spPr>
                  <a:xfrm>
                    <a:off x="1583666" y="1563049"/>
                    <a:ext cx="1728192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70449BB-1D56-8F4D-AB57-8B087CF9D2F7}"/>
                      </a:ext>
                    </a:extLst>
                  </p:cNvPr>
                  <p:cNvSpPr/>
                  <p:nvPr/>
                </p:nvSpPr>
                <p:spPr>
                  <a:xfrm>
                    <a:off x="1583668" y="1919433"/>
                    <a:ext cx="1584176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8AC37FD0-73E1-D147-AB28-CF5EFCDD57DB}"/>
                      </a:ext>
                    </a:extLst>
                  </p:cNvPr>
                  <p:cNvSpPr/>
                  <p:nvPr/>
                </p:nvSpPr>
                <p:spPr>
                  <a:xfrm>
                    <a:off x="1583666" y="2283227"/>
                    <a:ext cx="1224136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C34743F-6B94-BC43-888D-E0C4594A38C4}"/>
                      </a:ext>
                    </a:extLst>
                  </p:cNvPr>
                  <p:cNvSpPr/>
                  <p:nvPr/>
                </p:nvSpPr>
                <p:spPr>
                  <a:xfrm>
                    <a:off x="1583668" y="2646335"/>
                    <a:ext cx="1080120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84F49D8-4352-C346-908D-CA996187BFBE}"/>
                      </a:ext>
                    </a:extLst>
                  </p:cNvPr>
                  <p:cNvSpPr/>
                  <p:nvPr/>
                </p:nvSpPr>
                <p:spPr>
                  <a:xfrm>
                    <a:off x="1583665" y="3003310"/>
                    <a:ext cx="1024246" cy="24736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7F1694C7-F960-7042-97DD-56083DC44DF9}"/>
                      </a:ext>
                    </a:extLst>
                  </p:cNvPr>
                  <p:cNvSpPr/>
                  <p:nvPr/>
                </p:nvSpPr>
                <p:spPr>
                  <a:xfrm>
                    <a:off x="1583665" y="3370298"/>
                    <a:ext cx="792088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D60AD72F-4567-1949-8AA6-E8687F5DCD63}"/>
                      </a:ext>
                    </a:extLst>
                  </p:cNvPr>
                  <p:cNvSpPr/>
                  <p:nvPr/>
                </p:nvSpPr>
                <p:spPr>
                  <a:xfrm>
                    <a:off x="1583667" y="3737286"/>
                    <a:ext cx="720080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91E55B8F-6496-0844-BC39-7E1B61686EE9}"/>
                      </a:ext>
                    </a:extLst>
                  </p:cNvPr>
                  <p:cNvSpPr/>
                  <p:nvPr/>
                </p:nvSpPr>
                <p:spPr>
                  <a:xfrm>
                    <a:off x="1583667" y="4092978"/>
                    <a:ext cx="360040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7B064DC7-1534-6148-B24D-8EABAD1E6F5E}"/>
                      </a:ext>
                    </a:extLst>
                  </p:cNvPr>
                  <p:cNvSpPr/>
                  <p:nvPr/>
                </p:nvSpPr>
                <p:spPr>
                  <a:xfrm>
                    <a:off x="1583667" y="4454271"/>
                    <a:ext cx="317349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CA38F2C4-B6F9-6A4D-B3DA-B153FD7A293B}"/>
                      </a:ext>
                    </a:extLst>
                  </p:cNvPr>
                  <p:cNvSpPr/>
                  <p:nvPr/>
                </p:nvSpPr>
                <p:spPr>
                  <a:xfrm>
                    <a:off x="1583665" y="4815390"/>
                    <a:ext cx="288032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3471B2A0-D8F4-A144-9C6E-39C0068CF5A9}"/>
                      </a:ext>
                    </a:extLst>
                  </p:cNvPr>
                  <p:cNvSpPr/>
                  <p:nvPr/>
                </p:nvSpPr>
                <p:spPr>
                  <a:xfrm>
                    <a:off x="1583665" y="5186289"/>
                    <a:ext cx="248896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991EB7C3-AA9C-1A4B-8B15-8B5B472C4AD7}"/>
                      </a:ext>
                    </a:extLst>
                  </p:cNvPr>
                  <p:cNvSpPr/>
                  <p:nvPr/>
                </p:nvSpPr>
                <p:spPr>
                  <a:xfrm>
                    <a:off x="1588638" y="5536774"/>
                    <a:ext cx="243915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B9563F07-7595-6947-A5E3-481639E4D1A3}"/>
                      </a:ext>
                    </a:extLst>
                  </p:cNvPr>
                  <p:cNvSpPr/>
                  <p:nvPr/>
                </p:nvSpPr>
                <p:spPr>
                  <a:xfrm>
                    <a:off x="1588643" y="5897895"/>
                    <a:ext cx="144016" cy="217324"/>
                  </a:xfrm>
                  <a:prstGeom prst="rect">
                    <a:avLst/>
                  </a:prstGeom>
                  <a:solidFill>
                    <a:srgbClr val="00BDB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x-none"/>
                  </a:p>
                </p:txBody>
              </p:sp>
              <p:cxnSp>
                <p:nvCxnSpPr>
                  <p:cNvPr id="4" name="Straight Connector 3">
                    <a:extLst>
                      <a:ext uri="{FF2B5EF4-FFF2-40B4-BE49-F238E27FC236}">
                        <a16:creationId xmlns:a16="http://schemas.microsoft.com/office/drawing/2014/main" id="{CD98176F-9AA1-804A-B761-C4D0C087D6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583665" y="854282"/>
                    <a:ext cx="3" cy="5260937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" name="Rectangle 1">
                  <a:extLst>
                    <a:ext uri="{FF2B5EF4-FFF2-40B4-BE49-F238E27FC236}">
                      <a16:creationId xmlns:a16="http://schemas.microsoft.com/office/drawing/2014/main" id="{909BC21F-664A-4D4B-B3AF-9BEE5334D502}"/>
                    </a:ext>
                  </a:extLst>
                </p:cNvPr>
                <p:cNvSpPr/>
                <p:nvPr/>
              </p:nvSpPr>
              <p:spPr>
                <a:xfrm>
                  <a:off x="7581970" y="640092"/>
                  <a:ext cx="530916" cy="4352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en-US" sz="1600" b="1" dirty="0" smtClean="0">
                      <a:latin typeface="Century Gothic" panose="020B0502020202020204" pitchFamily="34" charset="0"/>
                    </a:rPr>
                    <a:t>495</a:t>
                  </a:r>
                  <a:endParaRPr lang="en-US" sz="16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5A0BD18D-6A2A-BB40-BE96-9ACDABF47B35}"/>
                    </a:ext>
                  </a:extLst>
                </p:cNvPr>
                <p:cNvSpPr/>
                <p:nvPr/>
              </p:nvSpPr>
              <p:spPr>
                <a:xfrm>
                  <a:off x="4106785" y="981250"/>
                  <a:ext cx="530915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212</a:t>
                  </a:r>
                  <a:endParaRPr lang="en-US" sz="16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004DABEE-9629-E44F-AE9E-811F6C814C6D}"/>
                    </a:ext>
                  </a:extLst>
                </p:cNvPr>
                <p:cNvSpPr/>
                <p:nvPr/>
              </p:nvSpPr>
              <p:spPr>
                <a:xfrm>
                  <a:off x="3254824" y="1352673"/>
                  <a:ext cx="530915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144</a:t>
                  </a: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7AD1B3CE-DBEF-BD4E-AC95-EF21D93CF21C}"/>
                    </a:ext>
                  </a:extLst>
                </p:cNvPr>
                <p:cNvSpPr/>
                <p:nvPr/>
              </p:nvSpPr>
              <p:spPr>
                <a:xfrm>
                  <a:off x="3129728" y="1712714"/>
                  <a:ext cx="530916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130</a:t>
                  </a: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B00D9371-D307-D741-8486-A37F21370B44}"/>
                    </a:ext>
                  </a:extLst>
                </p:cNvPr>
                <p:cNvSpPr/>
                <p:nvPr/>
              </p:nvSpPr>
              <p:spPr>
                <a:xfrm>
                  <a:off x="2739176" y="2061709"/>
                  <a:ext cx="530916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104</a:t>
                  </a: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84436D96-8AB3-0848-9E13-989EF76510C1}"/>
                    </a:ext>
                  </a:extLst>
                </p:cNvPr>
                <p:cNvSpPr/>
                <p:nvPr/>
              </p:nvSpPr>
              <p:spPr>
                <a:xfrm>
                  <a:off x="2656521" y="2444801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90</a:t>
                  </a:r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82E5881A-1035-C645-8B80-97AAF369CE43}"/>
                    </a:ext>
                  </a:extLst>
                </p:cNvPr>
                <p:cNvSpPr/>
                <p:nvPr/>
              </p:nvSpPr>
              <p:spPr>
                <a:xfrm>
                  <a:off x="2646729" y="2808595"/>
                  <a:ext cx="415499" cy="4352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en-US" sz="1600" b="1" dirty="0" smtClean="0">
                      <a:latin typeface="Century Gothic" panose="020B0502020202020204" pitchFamily="34" charset="0"/>
                    </a:rPr>
                    <a:t>85</a:t>
                  </a:r>
                  <a:endParaRPr lang="x-none" sz="1600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A52BCB39-34C7-CA4A-BC06-E3FBE23564A2}"/>
                    </a:ext>
                  </a:extLst>
                </p:cNvPr>
                <p:cNvSpPr/>
                <p:nvPr/>
              </p:nvSpPr>
              <p:spPr>
                <a:xfrm>
                  <a:off x="2348026" y="3165152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66</a:t>
                  </a: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42A481A3-71DE-344C-9DEC-A4EB9C42FEE0}"/>
                    </a:ext>
                  </a:extLst>
                </p:cNvPr>
                <p:cNvSpPr/>
                <p:nvPr/>
              </p:nvSpPr>
              <p:spPr>
                <a:xfrm>
                  <a:off x="2257049" y="3521709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58</a:t>
                  </a: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30D138A-C886-8E4D-945F-89CA2FFDC608}"/>
                    </a:ext>
                  </a:extLst>
                </p:cNvPr>
                <p:cNvSpPr/>
                <p:nvPr/>
              </p:nvSpPr>
              <p:spPr>
                <a:xfrm>
                  <a:off x="1901017" y="3863654"/>
                  <a:ext cx="415498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33</a:t>
                  </a: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7C2AF9BC-35D0-E34A-8119-6EDB07DFDDD1}"/>
                    </a:ext>
                  </a:extLst>
                </p:cNvPr>
                <p:cNvSpPr/>
                <p:nvPr/>
              </p:nvSpPr>
              <p:spPr>
                <a:xfrm>
                  <a:off x="1861588" y="4234821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31</a:t>
                  </a: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1F1D928-C6CD-EE45-839B-A7CBF8210055}"/>
                    </a:ext>
                  </a:extLst>
                </p:cNvPr>
                <p:cNvSpPr/>
                <p:nvPr/>
              </p:nvSpPr>
              <p:spPr>
                <a:xfrm>
                  <a:off x="1832565" y="4605988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28</a:t>
                  </a: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3DBC8786-1EF6-7A49-B1AF-E0253FA1A676}"/>
                    </a:ext>
                  </a:extLst>
                </p:cNvPr>
                <p:cNvSpPr/>
                <p:nvPr/>
              </p:nvSpPr>
              <p:spPr>
                <a:xfrm>
                  <a:off x="1779800" y="4964574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25</a:t>
                  </a: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12129947-8B8A-ED44-B29F-BCD66A09A7B2}"/>
                    </a:ext>
                  </a:extLst>
                </p:cNvPr>
                <p:cNvSpPr/>
                <p:nvPr/>
              </p:nvSpPr>
              <p:spPr>
                <a:xfrm>
                  <a:off x="1782223" y="5303749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25</a:t>
                  </a: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126CD41F-30E6-D145-8B5B-227ADC3A1154}"/>
                    </a:ext>
                  </a:extLst>
                </p:cNvPr>
                <p:cNvSpPr/>
                <p:nvPr/>
              </p:nvSpPr>
              <p:spPr>
                <a:xfrm>
                  <a:off x="1693267" y="5686226"/>
                  <a:ext cx="415499" cy="43518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ts val="3120"/>
                    </a:lnSpc>
                  </a:pPr>
                  <a:r>
                    <a:rPr lang="x-none" sz="1600" b="1" dirty="0">
                      <a:latin typeface="Century Gothic" panose="020B0502020202020204" pitchFamily="34" charset="0"/>
                    </a:rPr>
                    <a:t>16</a:t>
                  </a:r>
                </a:p>
              </p:txBody>
            </p:sp>
          </p:grp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EA8CCE28-F7B3-044E-8DE7-3FAC6ABDD087}"/>
                </a:ext>
              </a:extLst>
            </p:cNvPr>
            <p:cNvGrpSpPr/>
            <p:nvPr/>
          </p:nvGrpSpPr>
          <p:grpSpPr>
            <a:xfrm>
              <a:off x="1268091" y="800029"/>
              <a:ext cx="423698" cy="5233743"/>
              <a:chOff x="1268091" y="800029"/>
              <a:chExt cx="423698" cy="5233743"/>
            </a:xfrm>
          </p:grpSpPr>
          <p:pic>
            <p:nvPicPr>
              <p:cNvPr id="96" name="Picture 95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E6982667-6020-4D4C-B016-EE3D6D7FAF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7462"/>
              <a:stretch/>
            </p:blipFill>
            <p:spPr>
              <a:xfrm>
                <a:off x="1305835" y="5763074"/>
                <a:ext cx="385954" cy="270698"/>
              </a:xfrm>
              <a:prstGeom prst="rect">
                <a:avLst/>
              </a:prstGeom>
            </p:spPr>
          </p:pic>
          <p:pic>
            <p:nvPicPr>
              <p:cNvPr id="76" name="Picture 75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FFFD1E96-AF72-8946-9868-33C0B0D283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4614" y="800029"/>
                <a:ext cx="308177" cy="204847"/>
              </a:xfrm>
              <a:prstGeom prst="rect">
                <a:avLst/>
              </a:prstGeom>
            </p:spPr>
          </p:pic>
          <p:pic>
            <p:nvPicPr>
              <p:cNvPr id="77" name="Picture 76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DA4F4830-DC97-384A-9EC9-84A3BF96B8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6865" y="1059984"/>
                <a:ext cx="378435" cy="378435"/>
              </a:xfrm>
              <a:prstGeom prst="rect">
                <a:avLst/>
              </a:prstGeom>
            </p:spPr>
          </p:pic>
          <p:pic>
            <p:nvPicPr>
              <p:cNvPr id="78" name="Picture 77" descr="A picture containing room&#10;&#10;Description automatically generated">
                <a:extLst>
                  <a:ext uri="{FF2B5EF4-FFF2-40B4-BE49-F238E27FC236}">
                    <a16:creationId xmlns:a16="http://schemas.microsoft.com/office/drawing/2014/main" id="{83312FBF-94C2-1F42-8628-284A702729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3407" y="1534410"/>
                <a:ext cx="298314" cy="198291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79" name="Picture 78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ECA08850-719F-A546-893B-04A582B71E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4585" y="2222169"/>
                <a:ext cx="308206" cy="205470"/>
              </a:xfrm>
              <a:prstGeom prst="rect">
                <a:avLst/>
              </a:prstGeom>
            </p:spPr>
          </p:pic>
          <p:pic>
            <p:nvPicPr>
              <p:cNvPr id="80" name="Picture 79" descr="A close up of a sign&#10;&#10;Description automatically generated">
                <a:extLst>
                  <a:ext uri="{FF2B5EF4-FFF2-40B4-BE49-F238E27FC236}">
                    <a16:creationId xmlns:a16="http://schemas.microsoft.com/office/drawing/2014/main" id="{1F6FFC0C-3825-A243-9396-03B802FC08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50631" y="1854185"/>
                <a:ext cx="298994" cy="199329"/>
              </a:xfrm>
              <a:prstGeom prst="rect">
                <a:avLst/>
              </a:prstGeom>
            </p:spPr>
          </p:pic>
          <p:pic>
            <p:nvPicPr>
              <p:cNvPr id="81" name="Picture 80" descr="A picture containing bird&#10;&#10;Description automatically generated">
                <a:extLst>
                  <a:ext uri="{FF2B5EF4-FFF2-40B4-BE49-F238E27FC236}">
                    <a16:creationId xmlns:a16="http://schemas.microsoft.com/office/drawing/2014/main" id="{B2AA430B-6FC8-9E49-9E7B-C18E4AB712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8588" y="2590447"/>
                <a:ext cx="292649" cy="195099"/>
              </a:xfrm>
              <a:prstGeom prst="rect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</p:pic>
          <p:pic>
            <p:nvPicPr>
              <p:cNvPr id="82" name="Picture 81" descr="A picture containing card&#10;&#10;Description automatically generated">
                <a:extLst>
                  <a:ext uri="{FF2B5EF4-FFF2-40B4-BE49-F238E27FC236}">
                    <a16:creationId xmlns:a16="http://schemas.microsoft.com/office/drawing/2014/main" id="{770A88A5-FC6F-C841-984E-40D12ABD56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2731" y="2855456"/>
                <a:ext cx="379041" cy="378435"/>
              </a:xfrm>
              <a:prstGeom prst="rect">
                <a:avLst/>
              </a:prstGeom>
            </p:spPr>
          </p:pic>
          <p:pic>
            <p:nvPicPr>
              <p:cNvPr id="83" name="Picture 82" descr="A picture containing drawing, airplane&#10;&#10;Description automatically generated">
                <a:extLst>
                  <a:ext uri="{FF2B5EF4-FFF2-40B4-BE49-F238E27FC236}">
                    <a16:creationId xmlns:a16="http://schemas.microsoft.com/office/drawing/2014/main" id="{2E12EFF2-F635-9746-8CCE-51FB31243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5120" y="3262701"/>
                <a:ext cx="301476" cy="301476"/>
              </a:xfrm>
              <a:prstGeom prst="rect">
                <a:avLst/>
              </a:prstGeom>
            </p:spPr>
          </p:pic>
          <p:pic>
            <p:nvPicPr>
              <p:cNvPr id="84" name="Picture 8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6D6DAEF8-E553-8940-BC08-41AE3D0C6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12549" y="3594514"/>
                <a:ext cx="360156" cy="360156"/>
              </a:xfrm>
              <a:prstGeom prst="rect">
                <a:avLst/>
              </a:prstGeom>
            </p:spPr>
          </p:pic>
          <p:pic>
            <p:nvPicPr>
              <p:cNvPr id="85" name="Picture 84" descr="A picture containing food&#10;&#10;Description automatically generated">
                <a:extLst>
                  <a:ext uri="{FF2B5EF4-FFF2-40B4-BE49-F238E27FC236}">
                    <a16:creationId xmlns:a16="http://schemas.microsoft.com/office/drawing/2014/main" id="{46BF1733-41E6-824E-B1F3-E69966E5C8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8091" y="3932759"/>
                <a:ext cx="421914" cy="421914"/>
              </a:xfrm>
              <a:prstGeom prst="rect">
                <a:avLst/>
              </a:prstGeom>
            </p:spPr>
          </p:pic>
          <p:pic>
            <p:nvPicPr>
              <p:cNvPr id="31" name="Picture 30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ED76270B-4C22-9A43-98F3-F82144A118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3343" y="4330379"/>
                <a:ext cx="315011" cy="315011"/>
              </a:xfrm>
              <a:prstGeom prst="rect">
                <a:avLst/>
              </a:prstGeom>
            </p:spPr>
          </p:pic>
          <p:pic>
            <p:nvPicPr>
              <p:cNvPr id="33" name="Picture 32" descr="A picture containing drawing, table&#10;&#10;Description automatically generated">
                <a:extLst>
                  <a:ext uri="{FF2B5EF4-FFF2-40B4-BE49-F238E27FC236}">
                    <a16:creationId xmlns:a16="http://schemas.microsoft.com/office/drawing/2014/main" id="{0D3F7454-F4D7-9143-A69D-106F31F793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1637" y="4759417"/>
                <a:ext cx="299587" cy="199137"/>
              </a:xfrm>
              <a:prstGeom prst="rect">
                <a:avLst/>
              </a:prstGeom>
            </p:spPr>
          </p:pic>
          <p:pic>
            <p:nvPicPr>
              <p:cNvPr id="90" name="Picture 89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83C90CD0-E67D-3E4F-B800-3FFE0CFB9C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4585" y="5119784"/>
                <a:ext cx="306610" cy="203806"/>
              </a:xfrm>
              <a:prstGeom prst="rect">
                <a:avLst/>
              </a:prstGeom>
            </p:spPr>
          </p:pic>
          <p:pic>
            <p:nvPicPr>
              <p:cNvPr id="99" name="Picture 98" descr="A picture containing bird&#10;&#10;Description automatically generated">
                <a:extLst>
                  <a:ext uri="{FF2B5EF4-FFF2-40B4-BE49-F238E27FC236}">
                    <a16:creationId xmlns:a16="http://schemas.microsoft.com/office/drawing/2014/main" id="{03BE0737-C306-224A-8BDD-E940AF107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13682" y="5375054"/>
                <a:ext cx="377782" cy="377782"/>
              </a:xfrm>
              <a:prstGeom prst="rect">
                <a:avLst/>
              </a:prstGeom>
            </p:spPr>
          </p:pic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5F0A589-3C81-634D-96F9-3237FE97FAB8}"/>
              </a:ext>
            </a:extLst>
          </p:cNvPr>
          <p:cNvGrpSpPr/>
          <p:nvPr/>
        </p:nvGrpSpPr>
        <p:grpSpPr>
          <a:xfrm>
            <a:off x="3061349" y="-1194072"/>
            <a:ext cx="4881797" cy="1107996"/>
            <a:chOff x="3982818" y="4942569"/>
            <a:chExt cx="4881797" cy="1107996"/>
          </a:xfrm>
        </p:grpSpPr>
        <p:sp>
          <p:nvSpPr>
            <p:cNvPr id="104" name="Parallelogram 103">
              <a:extLst>
                <a:ext uri="{FF2B5EF4-FFF2-40B4-BE49-F238E27FC236}">
                  <a16:creationId xmlns:a16="http://schemas.microsoft.com/office/drawing/2014/main" id="{B57C2CE8-2181-BF49-8389-68F3F398C1AD}"/>
                </a:ext>
              </a:extLst>
            </p:cNvPr>
            <p:cNvSpPr/>
            <p:nvPr/>
          </p:nvSpPr>
          <p:spPr>
            <a:xfrm>
              <a:off x="6748033" y="5763708"/>
              <a:ext cx="2016224" cy="144016"/>
            </a:xfrm>
            <a:prstGeom prst="parallelogram">
              <a:avLst/>
            </a:prstGeom>
            <a:solidFill>
              <a:srgbClr val="FFC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7881911-DA6A-814D-9DD6-C5317AAB44CC}"/>
                </a:ext>
              </a:extLst>
            </p:cNvPr>
            <p:cNvGrpSpPr/>
            <p:nvPr/>
          </p:nvGrpSpPr>
          <p:grpSpPr>
            <a:xfrm>
              <a:off x="3982818" y="4942569"/>
              <a:ext cx="4881797" cy="1107996"/>
              <a:chOff x="3861048" y="2199567"/>
              <a:chExt cx="4881797" cy="1107996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B51A091-879B-7141-B3F4-676F7796441E}"/>
                  </a:ext>
                </a:extLst>
              </p:cNvPr>
              <p:cNvSpPr/>
              <p:nvPr/>
            </p:nvSpPr>
            <p:spPr>
              <a:xfrm>
                <a:off x="3861048" y="2331222"/>
                <a:ext cx="275918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ja-JP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Total Number of</a:t>
                </a:r>
              </a:p>
              <a:p>
                <a:pPr algn="r"/>
                <a:r>
                  <a:rPr kumimoji="1" lang="en-US" altLang="ja-JP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International Students </a:t>
                </a:r>
              </a:p>
              <a:p>
                <a:pPr algn="r"/>
                <a:r>
                  <a:rPr kumimoji="1" lang="en-US" altLang="ja-JP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2019</a:t>
                </a: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A2F4F22B-81C7-9B42-BAF3-6CE7F43354BE}"/>
                  </a:ext>
                </a:extLst>
              </p:cNvPr>
              <p:cNvSpPr/>
              <p:nvPr/>
            </p:nvSpPr>
            <p:spPr>
              <a:xfrm>
                <a:off x="5983658" y="2199567"/>
                <a:ext cx="2759187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6600" b="1" dirty="0">
                    <a:solidFill>
                      <a:srgbClr val="204C3B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1,692</a:t>
                </a:r>
              </a:p>
            </p:txBody>
          </p:sp>
        </p:grpSp>
      </p:grpSp>
      <p:sp>
        <p:nvSpPr>
          <p:cNvPr id="107" name="Oval 106">
            <a:extLst>
              <a:ext uri="{FF2B5EF4-FFF2-40B4-BE49-F238E27FC236}">
                <a16:creationId xmlns:a16="http://schemas.microsoft.com/office/drawing/2014/main" id="{8DE35118-CD37-5048-BCD9-5F27C7CD07B5}"/>
              </a:ext>
            </a:extLst>
          </p:cNvPr>
          <p:cNvSpPr/>
          <p:nvPr/>
        </p:nvSpPr>
        <p:spPr>
          <a:xfrm>
            <a:off x="5666310" y="2759815"/>
            <a:ext cx="2759187" cy="2738666"/>
          </a:xfrm>
          <a:prstGeom prst="ellipse">
            <a:avLst/>
          </a:prstGeom>
          <a:solidFill>
            <a:srgbClr val="00716F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8C2D0E6-D19F-5F4A-9D4E-06F8746CCD42}"/>
              </a:ext>
            </a:extLst>
          </p:cNvPr>
          <p:cNvSpPr/>
          <p:nvPr/>
        </p:nvSpPr>
        <p:spPr>
          <a:xfrm>
            <a:off x="5785234" y="4126146"/>
            <a:ext cx="2362611" cy="1107996"/>
          </a:xfrm>
          <a:prstGeom prst="rect">
            <a:avLst/>
          </a:prstGeom>
          <a:effectLst>
            <a:outerShdw dist="50800" sx="1000" sy="1000" algn="ctr" rotWithShape="0">
              <a:srgbClr val="00206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1,692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2009797-080A-5047-857D-01A2B33077BA}"/>
              </a:ext>
            </a:extLst>
          </p:cNvPr>
          <p:cNvSpPr/>
          <p:nvPr/>
        </p:nvSpPr>
        <p:spPr>
          <a:xfrm>
            <a:off x="5666310" y="3228208"/>
            <a:ext cx="27591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Number of</a:t>
            </a:r>
          </a:p>
          <a:p>
            <a:pPr algn="ctr"/>
            <a:r>
              <a:rPr kumimoji="1"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Students </a:t>
            </a:r>
          </a:p>
          <a:p>
            <a:pPr algn="ctr"/>
            <a:r>
              <a:rPr kumimoji="1"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1568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77791"/>
            <a:ext cx="9144000" cy="5510708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30084" y="-27384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3200" b="1" dirty="0">
                <a:solidFill>
                  <a:prstClr val="black"/>
                </a:solidFill>
                <a:latin typeface="Century Gothic" panose="020B0502020202020204" pitchFamily="34" charset="0"/>
                <a:cs typeface="Franklin Gothic Book"/>
              </a:rPr>
              <a:t>Targets for Year 2023</a:t>
            </a:r>
            <a:endParaRPr lang="ja-JP" altLang="en-US" sz="3200" b="1" dirty="0">
              <a:solidFill>
                <a:prstClr val="black"/>
              </a:solidFill>
              <a:latin typeface="Century Gothic" panose="020B0502020202020204" pitchFamily="34" charset="0"/>
              <a:cs typeface="Franklin Gothic Book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69058" y="1913483"/>
            <a:ext cx="19412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44546A"/>
                </a:solidFill>
                <a:latin typeface="游ゴシック"/>
              </a:rPr>
              <a:t>International Students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srgbClr val="44546A"/>
                </a:solidFill>
                <a:latin typeface="游ゴシック"/>
              </a:rPr>
              <a:t> </a:t>
            </a: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In 2015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501 students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6 %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|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In 2023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2,820 students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3200" b="1" dirty="0">
                <a:solidFill>
                  <a:srgbClr val="44546A"/>
                </a:solidFill>
                <a:latin typeface="游ゴシック"/>
              </a:rPr>
              <a:t>29.4%</a:t>
            </a:r>
            <a:endParaRPr lang="ja-JP" altLang="en-US" sz="3200" b="1" dirty="0">
              <a:solidFill>
                <a:srgbClr val="44546A"/>
              </a:solidFill>
              <a:latin typeface="游ゴシック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350651" y="1745963"/>
            <a:ext cx="18032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44546A"/>
                </a:solidFill>
                <a:latin typeface="游ゴシック"/>
              </a:rPr>
              <a:t>International professors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srgbClr val="44546A"/>
                </a:solidFill>
                <a:latin typeface="游ゴシック"/>
              </a:rPr>
              <a:t> </a:t>
            </a: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In 2015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76 Professors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25.2%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|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In 2023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180 Professors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3200" b="1" dirty="0">
                <a:solidFill>
                  <a:srgbClr val="44546A"/>
                </a:solidFill>
                <a:latin typeface="游ゴシック"/>
              </a:rPr>
              <a:t>60%</a:t>
            </a:r>
            <a:endParaRPr lang="ja-JP" altLang="en-US" sz="3200" b="1" dirty="0">
              <a:solidFill>
                <a:srgbClr val="44546A"/>
              </a:solidFill>
              <a:latin typeface="游ゴシック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36946" y="1001698"/>
            <a:ext cx="22322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44546A"/>
                </a:solidFill>
                <a:latin typeface="游ゴシック"/>
              </a:rPr>
              <a:t>Study-abroad experience among Domestic Students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srgbClr val="44546A"/>
                </a:solidFill>
                <a:latin typeface="游ゴシック"/>
              </a:rPr>
              <a:t> </a:t>
            </a: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In 2015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712 Students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9 %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|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In 2023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prstClr val="black"/>
                </a:solidFill>
                <a:latin typeface="游ゴシック"/>
              </a:rPr>
              <a:t>2700 Students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4000" b="1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游ゴシック"/>
              </a:rPr>
              <a:t>100%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游ゴシック"/>
              </a:rPr>
              <a:t>once in 4 years</a:t>
            </a:r>
            <a:endParaRPr lang="ja-JP" altLang="en-US" sz="1600" b="1" dirty="0">
              <a:solidFill>
                <a:srgbClr val="FF0000"/>
              </a:solidFill>
              <a:effectLst>
                <a:innerShdw blurRad="114300">
                  <a:prstClr val="black"/>
                </a:innerShdw>
              </a:effectLst>
              <a:latin typeface="游ゴシック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5423644" y="1666161"/>
            <a:ext cx="2585965" cy="2492757"/>
            <a:chOff x="5609688" y="1264206"/>
            <a:chExt cx="2585965" cy="2492757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5791869" y="1264206"/>
              <a:ext cx="2160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600" b="1" dirty="0">
                  <a:solidFill>
                    <a:srgbClr val="44546A"/>
                  </a:solidFill>
                  <a:latin typeface="游ゴシック"/>
                </a:rPr>
                <a:t>Courses offered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600" b="1" dirty="0">
                  <a:solidFill>
                    <a:srgbClr val="44546A"/>
                  </a:solidFill>
                  <a:latin typeface="游ゴシック"/>
                </a:rPr>
                <a:t>in English</a:t>
              </a: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5609688" y="1817971"/>
              <a:ext cx="1357488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srgbClr val="44546A"/>
                  </a:solidFill>
                  <a:latin typeface="游ゴシック"/>
                </a:rPr>
                <a:t>Undergraduate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In 2015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120 Courses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|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In 2023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1,200 Courses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3200" b="1" dirty="0">
                  <a:solidFill>
                    <a:srgbClr val="44546A"/>
                  </a:solidFill>
                  <a:latin typeface="游ゴシック"/>
                </a:rPr>
                <a:t>34%</a:t>
              </a:r>
              <a:endParaRPr lang="ja-JP" altLang="en-US" sz="3200" b="1" dirty="0">
                <a:solidFill>
                  <a:srgbClr val="44546A"/>
                </a:solidFill>
                <a:latin typeface="游ゴシック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ja-JP" altLang="en-US" sz="1200" dirty="0">
                <a:solidFill>
                  <a:prstClr val="black"/>
                </a:solidFill>
                <a:latin typeface="游ゴシック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7078872" y="1819304"/>
              <a:ext cx="1116781" cy="187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srgbClr val="44546A"/>
                  </a:solidFill>
                  <a:latin typeface="游ゴシック"/>
                </a:rPr>
                <a:t>Graduate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In 2015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80 Courses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|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In 2023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dirty="0">
                  <a:solidFill>
                    <a:prstClr val="black"/>
                  </a:solidFill>
                  <a:latin typeface="游ゴシック"/>
                </a:rPr>
                <a:t>420 Courses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3200" b="1" dirty="0">
                  <a:solidFill>
                    <a:srgbClr val="44546A"/>
                  </a:solidFill>
                  <a:latin typeface="游ゴシック"/>
                </a:rPr>
                <a:t>93%</a:t>
              </a:r>
              <a:endParaRPr lang="ja-JP" altLang="en-US" sz="3200" b="1" dirty="0">
                <a:solidFill>
                  <a:srgbClr val="44546A"/>
                </a:solidFill>
                <a:latin typeface="游ゴシック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ja-JP" altLang="en-US" sz="1200" dirty="0">
                <a:solidFill>
                  <a:prstClr val="black"/>
                </a:solidFill>
                <a:latin typeface="游ゴシック"/>
              </a:endParaRPr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330199" y="5475891"/>
            <a:ext cx="2534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2400" b="1" dirty="0">
                <a:solidFill>
                  <a:srgbClr val="FF0000"/>
                </a:solidFill>
                <a:cs typeface="Arial" panose="020B0604020202020204" pitchFamily="34" charset="0"/>
              </a:rPr>
              <a:t>Plan to provide </a:t>
            </a:r>
            <a:endParaRPr lang="ja-JP" altLang="en-US" sz="24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 rot="10800000" flipV="1">
            <a:off x="2498812" y="5475891"/>
            <a:ext cx="2391080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2400" b="1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cs typeface="Arial" panose="020B0604020202020204" pitchFamily="34" charset="0"/>
              </a:rPr>
              <a:t>at least one </a:t>
            </a:r>
            <a:endParaRPr lang="ja-JP" altLang="en-US" sz="2400" b="1" spc="50" dirty="0">
              <a:ln w="9525" cmpd="sng">
                <a:solidFill>
                  <a:srgbClr val="FF0000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cs typeface="Arial" panose="020B0604020202020204" pitchFamily="34" charset="0"/>
            </a:endParaRPr>
          </a:p>
        </p:txBody>
      </p:sp>
      <p:pic>
        <p:nvPicPr>
          <p:cNvPr id="14" name="Picture 2" descr="http://sgu.adm.kanazawa-u.ac.jp/common/img/logo-sgu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3684" y="31311"/>
            <a:ext cx="1180261" cy="467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4605866" y="5475891"/>
            <a:ext cx="4126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2400" b="1" dirty="0">
                <a:solidFill>
                  <a:srgbClr val="FF0000"/>
                </a:solidFill>
                <a:cs typeface="Arial" panose="020B0604020202020204" pitchFamily="34" charset="0"/>
              </a:rPr>
              <a:t>Study-Abroad Opportunity</a:t>
            </a:r>
            <a:endParaRPr lang="ja-JP" altLang="en-US" sz="24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スライド番号プレースホルダー 2"/>
          <p:cNvSpPr txBox="1">
            <a:spLocks/>
          </p:cNvSpPr>
          <p:nvPr/>
        </p:nvSpPr>
        <p:spPr>
          <a:xfrm>
            <a:off x="6974904" y="65202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13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22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93D75C-F697-4B8B-9E43-07BA2039A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92896"/>
            <a:ext cx="7543800" cy="1450757"/>
          </a:xfrm>
        </p:spPr>
        <p:txBody>
          <a:bodyPr/>
          <a:lstStyle/>
          <a:p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Non-degree programs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DB04449A-973B-451F-9DE5-F68F5879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961" y="6467061"/>
            <a:ext cx="1854203" cy="357850"/>
          </a:xfrm>
          <a:prstGeom prst="rect">
            <a:avLst/>
          </a:prstGeom>
        </p:spPr>
        <p:txBody>
          <a:bodyPr/>
          <a:lstStyle/>
          <a:p>
            <a:r>
              <a:rPr lang="en-US" altLang="ja-JP" dirty="0"/>
              <a:t>22 JAN 2019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25D0CB-21E2-400C-9166-DC43CD2DD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</p:spPr>
        <p:txBody>
          <a:bodyPr/>
          <a:lstStyle/>
          <a:p>
            <a:r>
              <a:rPr lang="en-US" altLang="ja-JP"/>
              <a:t>Center for Promotion of Educational Innovation</a:t>
            </a:r>
          </a:p>
          <a:p>
            <a:r>
              <a:rPr lang="en-US" altLang="ja-JP"/>
              <a:t>Shibaura Institute OF technology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01CBC2-CD5F-470F-AE59-CE931BE0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</p:spPr>
        <p:txBody>
          <a:bodyPr/>
          <a:lstStyle/>
          <a:p>
            <a:fld id="{356B832F-5903-4568-9A91-FE1F511514A6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037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A person sitting at a desk with a computer and smiling at the camera&#10;&#10;Description automatically generated">
            <a:extLst>
              <a:ext uri="{FF2B5EF4-FFF2-40B4-BE49-F238E27FC236}">
                <a16:creationId xmlns:a16="http://schemas.microsoft.com/office/drawing/2014/main" id="{32C7D43D-F3D1-0645-842A-62873B539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875" y="548680"/>
            <a:ext cx="4208528" cy="2805685"/>
          </a:xfrm>
          <a:prstGeom prst="rect">
            <a:avLst/>
          </a:prstGeom>
        </p:spPr>
      </p:pic>
      <p:pic>
        <p:nvPicPr>
          <p:cNvPr id="31" name="Picture 30" descr="A picture containing person, person, indoor, kitchen&#10;&#10;Description automatically generated">
            <a:extLst>
              <a:ext uri="{FF2B5EF4-FFF2-40B4-BE49-F238E27FC236}">
                <a16:creationId xmlns:a16="http://schemas.microsoft.com/office/drawing/2014/main" id="{6F0704C4-118D-9D4F-AA38-388BD3CC9B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471" y="3340501"/>
            <a:ext cx="4155398" cy="277026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79512" y="-6468"/>
            <a:ext cx="8928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effectLst>
                  <a:outerShdw dist="38100" dir="2700000" sx="1000" sy="1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Mobility Programs</a:t>
            </a:r>
          </a:p>
        </p:txBody>
      </p:sp>
      <p:sp>
        <p:nvSpPr>
          <p:cNvPr id="10" name="スライド番号プレースホルダー 2"/>
          <p:cNvSpPr txBox="1">
            <a:spLocks/>
          </p:cNvSpPr>
          <p:nvPr/>
        </p:nvSpPr>
        <p:spPr>
          <a:xfrm>
            <a:off x="6974904" y="65202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15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6303CE-BF3C-F44C-8694-336024AB76F8}"/>
              </a:ext>
            </a:extLst>
          </p:cNvPr>
          <p:cNvSpPr/>
          <p:nvPr/>
        </p:nvSpPr>
        <p:spPr>
          <a:xfrm>
            <a:off x="1" y="567464"/>
            <a:ext cx="3131839" cy="5562086"/>
          </a:xfrm>
          <a:prstGeom prst="rect">
            <a:avLst/>
          </a:prstGeom>
          <a:solidFill>
            <a:srgbClr val="054D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5A6AA7-E592-F64B-B9F8-AC8CC3981095}"/>
              </a:ext>
            </a:extLst>
          </p:cNvPr>
          <p:cNvSpPr/>
          <p:nvPr/>
        </p:nvSpPr>
        <p:spPr>
          <a:xfrm>
            <a:off x="3128990" y="557612"/>
            <a:ext cx="2999044" cy="2808312"/>
          </a:xfrm>
          <a:prstGeom prst="rect">
            <a:avLst/>
          </a:prstGeom>
          <a:solidFill>
            <a:srgbClr val="EF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EA3463-1AF8-A64B-97C8-2A39EDA0E29E}"/>
              </a:ext>
            </a:extLst>
          </p:cNvPr>
          <p:cNvSpPr/>
          <p:nvPr/>
        </p:nvSpPr>
        <p:spPr>
          <a:xfrm>
            <a:off x="6128034" y="3340501"/>
            <a:ext cx="3015965" cy="2804278"/>
          </a:xfrm>
          <a:prstGeom prst="rect">
            <a:avLst/>
          </a:prstGeom>
          <a:solidFill>
            <a:srgbClr val="009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F96EC2-F097-5046-B4FD-B0D9401CFD11}"/>
              </a:ext>
            </a:extLst>
          </p:cNvPr>
          <p:cNvSpPr txBox="1"/>
          <p:nvPr/>
        </p:nvSpPr>
        <p:spPr>
          <a:xfrm>
            <a:off x="251520" y="836712"/>
            <a:ext cx="2523768" cy="51300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altLang="ja-JP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SIT MOBLITY</a:t>
            </a:r>
            <a:endParaRPr lang="en-US" altLang="ja-JP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US" altLang="ja-JP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PROGRAMS</a:t>
            </a:r>
          </a:p>
          <a:p>
            <a:r>
              <a:rPr lang="en-US" altLang="ja-J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Non-Degree Seeking)</a:t>
            </a:r>
          </a:p>
        </p:txBody>
      </p:sp>
      <p:sp>
        <p:nvSpPr>
          <p:cNvPr id="22" name="テキスト ボックス 1">
            <a:extLst>
              <a:ext uri="{FF2B5EF4-FFF2-40B4-BE49-F238E27FC236}">
                <a16:creationId xmlns:a16="http://schemas.microsoft.com/office/drawing/2014/main" id="{BEA6F1BD-B4F6-EF4D-A8A4-D9D3412CDC56}"/>
              </a:ext>
            </a:extLst>
          </p:cNvPr>
          <p:cNvSpPr txBox="1"/>
          <p:nvPr/>
        </p:nvSpPr>
        <p:spPr>
          <a:xfrm>
            <a:off x="3135582" y="1052736"/>
            <a:ext cx="26605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u="sng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Course-Taking Sandwich </a:t>
            </a:r>
            <a:endParaRPr lang="en-US" altLang="ja-JP" sz="2400" b="1" u="sng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Program</a:t>
            </a:r>
          </a:p>
        </p:txBody>
      </p:sp>
      <p:sp>
        <p:nvSpPr>
          <p:cNvPr id="23" name="テキスト ボックス 1">
            <a:extLst>
              <a:ext uri="{FF2B5EF4-FFF2-40B4-BE49-F238E27FC236}">
                <a16:creationId xmlns:a16="http://schemas.microsoft.com/office/drawing/2014/main" id="{531DAD1B-78E7-5D46-A251-AA7ECA6D93E2}"/>
              </a:ext>
            </a:extLst>
          </p:cNvPr>
          <p:cNvSpPr txBox="1"/>
          <p:nvPr/>
        </p:nvSpPr>
        <p:spPr>
          <a:xfrm>
            <a:off x="6660232" y="3495779"/>
            <a:ext cx="189884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u="sng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Research Exchange/Laboratory Internship </a:t>
            </a:r>
            <a:r>
              <a:rPr lang="en-US" altLang="ja-JP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Program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6C7B10-6CC7-9547-8377-22E32A5A6F92}"/>
              </a:ext>
            </a:extLst>
          </p:cNvPr>
          <p:cNvSpPr txBox="1"/>
          <p:nvPr/>
        </p:nvSpPr>
        <p:spPr>
          <a:xfrm>
            <a:off x="6660232" y="5303530"/>
            <a:ext cx="20270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entury Gothic" panose="020B0502020202020204" pitchFamily="34" charset="0"/>
              </a:rPr>
              <a:t>for </a:t>
            </a:r>
          </a:p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Graduates </a:t>
            </a:r>
            <a:r>
              <a:rPr lang="en-US" b="1" dirty="0">
                <a:latin typeface="Century Gothic" panose="020B0502020202020204" pitchFamily="34" charset="0"/>
              </a:rPr>
              <a:t>＆</a:t>
            </a:r>
            <a:r>
              <a:rPr lang="en-US" b="1" dirty="0" smtClean="0">
                <a:latin typeface="Century Gothic" panose="020B0502020202020204" pitchFamily="34" charset="0"/>
              </a:rPr>
              <a:t>Undergraduates</a:t>
            </a:r>
            <a:endParaRPr lang="x-none" b="1" dirty="0">
              <a:latin typeface="Century Gothic" panose="020B0502020202020204" pitchFamily="34" charset="0"/>
            </a:endParaRP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DC6C7B10-6CC7-9547-8377-22E32A5A6F92}"/>
              </a:ext>
            </a:extLst>
          </p:cNvPr>
          <p:cNvSpPr txBox="1"/>
          <p:nvPr/>
        </p:nvSpPr>
        <p:spPr>
          <a:xfrm>
            <a:off x="3452361" y="2126713"/>
            <a:ext cx="20270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entury Gothic" panose="020B0502020202020204" pitchFamily="34" charset="0"/>
              </a:rPr>
              <a:t>for </a:t>
            </a:r>
          </a:p>
          <a:p>
            <a:pPr algn="ctr"/>
            <a:r>
              <a:rPr lang="en-US" b="1" dirty="0" smtClean="0">
                <a:latin typeface="Century Gothic" panose="020B0502020202020204" pitchFamily="34" charset="0"/>
              </a:rPr>
              <a:t>Graduates </a:t>
            </a:r>
            <a:r>
              <a:rPr lang="en-US" b="1" dirty="0">
                <a:latin typeface="Century Gothic" panose="020B0502020202020204" pitchFamily="34" charset="0"/>
              </a:rPr>
              <a:t>＆</a:t>
            </a:r>
            <a:r>
              <a:rPr lang="en-US" b="1" dirty="0" smtClean="0">
                <a:latin typeface="Century Gothic" panose="020B0502020202020204" pitchFamily="34" charset="0"/>
              </a:rPr>
              <a:t>Undergraduates</a:t>
            </a:r>
            <a:endParaRPr lang="x-none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4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B079-903E-4CD7-954A-E7AF1BA2DD6D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88032" y="3356992"/>
            <a:ext cx="9108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		: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Both undergraduate and graduate students</a:t>
            </a:r>
          </a:p>
          <a:p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CEFR B2 or above English proficiency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88032" y="4005064"/>
            <a:ext cx="9108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Duration		: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1 or 2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Semesters (half a year or whole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Spring semester: April – July  Fall semester: September - January </a:t>
            </a:r>
            <a:endParaRPr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88032" y="4674622"/>
            <a:ext cx="9108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Scholarship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JPY40,000 per month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during the program for qualified students</a:t>
            </a: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349479"/>
            <a:ext cx="4214123" cy="186349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7" name="テキスト ボックス 16"/>
          <p:cNvSpPr txBox="1"/>
          <p:nvPr/>
        </p:nvSpPr>
        <p:spPr>
          <a:xfrm>
            <a:off x="179512" y="105292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Course Taking Sandwich Program</a:t>
            </a:r>
            <a:endParaRPr lang="en-US" altLang="ja-JP" sz="3200" i="1" dirty="0"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88032" y="5589240"/>
            <a:ext cx="8748464" cy="33855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ja-JP" sz="1600" dirty="0">
                <a:hlinkClick r:id="rId4"/>
              </a:rPr>
              <a:t>https://</a:t>
            </a:r>
            <a:r>
              <a:rPr lang="en-US" altLang="ja-JP" sz="1600" dirty="0" smtClean="0">
                <a:hlinkClick r:id="rId4"/>
              </a:rPr>
              <a:t>www.shibaura-it.ac.jp/en/study/exchange_programs/sandwich.html</a:t>
            </a:r>
            <a:endParaRPr lang="en-US" altLang="ja-JP" sz="1600" dirty="0" smtClean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88032" y="5178678"/>
            <a:ext cx="8604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period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(Fall entry) April 1</a:t>
            </a:r>
            <a:r>
              <a:rPr lang="en-US" altLang="ja-JP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-30</a:t>
            </a:r>
            <a:r>
              <a:rPr lang="en-US" altLang="ja-JP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(Spring Entry) October 1</a:t>
            </a:r>
            <a:r>
              <a:rPr lang="en-US" altLang="ja-JP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-31</a:t>
            </a:r>
            <a:r>
              <a:rPr lang="en-US" altLang="ja-JP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endParaRPr lang="en-US" altLang="ja-JP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23528" y="796642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/>
              <a:t>More than 100 courses are offered in English.</a:t>
            </a:r>
            <a:endParaRPr kumimoji="1" lang="ja-JP" altLang="en-US" sz="2000" b="1" dirty="0"/>
          </a:p>
        </p:txBody>
      </p:sp>
      <p:sp>
        <p:nvSpPr>
          <p:cNvPr id="23" name="円/楕円 22"/>
          <p:cNvSpPr/>
          <p:nvPr/>
        </p:nvSpPr>
        <p:spPr>
          <a:xfrm rot="412063">
            <a:off x="6517755" y="1272597"/>
            <a:ext cx="2502587" cy="19056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Number of Participants:</a:t>
            </a:r>
          </a:p>
          <a:p>
            <a:pPr algn="ctr"/>
            <a:r>
              <a:rPr kumimoji="1" lang="en-US" altLang="ja-JP" sz="2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r>
              <a:rPr kumimoji="1" lang="en-US" altLang="ja-JP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students</a:t>
            </a:r>
            <a:endParaRPr kumimoji="1" lang="ja-JP" altLang="en-US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84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79512" y="105292"/>
            <a:ext cx="88569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Research </a:t>
            </a:r>
            <a:r>
              <a:rPr lang="en-US" altLang="ja-JP" sz="2800" i="1" dirty="0" smtClean="0">
                <a:latin typeface="Franklin Gothic Heavy" panose="020B0903020102020204" pitchFamily="34" charset="0"/>
                <a:cs typeface="Arial" panose="020B0604020202020204" pitchFamily="34" charset="0"/>
              </a:rPr>
              <a:t>Exchange/Laboratory </a:t>
            </a:r>
            <a:r>
              <a:rPr lang="en-US" altLang="ja-JP" sz="2800" i="1" dirty="0">
                <a:latin typeface="Franklin Gothic Heavy" panose="020B0903020102020204" pitchFamily="34" charset="0"/>
                <a:cs typeface="Arial" panose="020B0604020202020204" pitchFamily="34" charset="0"/>
              </a:rPr>
              <a:t>Internship Program</a:t>
            </a:r>
          </a:p>
          <a:p>
            <a:endParaRPr lang="en-US" altLang="ja-JP" sz="2800" b="1" i="1" dirty="0"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0788" y="4653136"/>
            <a:ext cx="82804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period	: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6 entry period(cycles) in one year.</a:t>
            </a:r>
            <a:endParaRPr lang="en-US" altLang="ja-JP" sz="1600" i="1" dirty="0" smtClean="0">
              <a:solidFill>
                <a:srgbClr val="0070C0"/>
              </a:solidFill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0788" y="3738518"/>
            <a:ext cx="9108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Duration		: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8</a:t>
            </a:r>
            <a:r>
              <a:rPr lang="ja-JP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days -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en-US" altLang="ja-JP" sz="1600" i="1" dirty="0" smtClean="0">
              <a:solidFill>
                <a:srgbClr val="0070C0"/>
              </a:solidFill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0788" y="3306470"/>
            <a:ext cx="9108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Eligibility	         	: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Junior, senior and graduate students</a:t>
            </a:r>
            <a:endParaRPr lang="en-US" altLang="ja-JP" sz="1600" i="1" dirty="0" smtClean="0">
              <a:solidFill>
                <a:srgbClr val="0070C0"/>
              </a:solidFill>
              <a:latin typeface="Franklin Gothic Heavy" panose="020B09030201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0788" y="4221088"/>
            <a:ext cx="9108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Scholarship	: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JPY40,000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per month during the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 for qualified students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51520" y="5240233"/>
            <a:ext cx="91085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altLang="ja-JP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altLang="ja-JP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t-web.shibaura-it.ac.jp/en/</a:t>
            </a:r>
            <a:endParaRPr lang="en-US" altLang="ja-JP" sz="1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04"/>
          <a:stretch/>
        </p:blipFill>
        <p:spPr>
          <a:xfrm>
            <a:off x="2555776" y="1268760"/>
            <a:ext cx="3637347" cy="1977292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sp>
        <p:nvSpPr>
          <p:cNvPr id="5" name="正方形/長方形 4"/>
          <p:cNvSpPr/>
          <p:nvPr/>
        </p:nvSpPr>
        <p:spPr>
          <a:xfrm>
            <a:off x="183074" y="5157192"/>
            <a:ext cx="8712968" cy="792088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95536" y="69269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/>
              <a:t>Conducting research under the supervision of SIT professor</a:t>
            </a:r>
            <a:endParaRPr kumimoji="1" lang="ja-JP" altLang="en-US" sz="2000" b="1" dirty="0"/>
          </a:p>
        </p:txBody>
      </p:sp>
      <p:sp>
        <p:nvSpPr>
          <p:cNvPr id="26" name="円/楕円 25"/>
          <p:cNvSpPr/>
          <p:nvPr/>
        </p:nvSpPr>
        <p:spPr>
          <a:xfrm rot="412063">
            <a:off x="6477156" y="1273247"/>
            <a:ext cx="2502587" cy="190560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Number of Participants:</a:t>
            </a:r>
          </a:p>
          <a:p>
            <a:pPr algn="ctr"/>
            <a:r>
              <a:rPr lang="en-US" altLang="ja-JP" sz="2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kumimoji="1" lang="en-US" altLang="ja-JP" sz="2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1" lang="en-US" altLang="ja-JP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students</a:t>
            </a:r>
            <a:endParaRPr kumimoji="1" lang="ja-JP" altLang="en-US" sz="1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1520" y="5517232"/>
            <a:ext cx="8568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hlinkClick r:id="rId5"/>
              </a:rPr>
              <a:t>https://</a:t>
            </a:r>
            <a:r>
              <a:rPr kumimoji="1" lang="en-US" altLang="ja-JP" sz="1400" b="1" dirty="0" smtClean="0">
                <a:hlinkClick r:id="rId5"/>
              </a:rPr>
              <a:t>www.shibaura-it.ac.jp/en/study/exchange_programs/research.html</a:t>
            </a:r>
            <a:endParaRPr kumimoji="1" lang="en-US" altLang="ja-JP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420731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332656"/>
            <a:ext cx="914400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251520" y="260648"/>
            <a:ext cx="8568952" cy="1152128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Why Non-Degree Program?</a:t>
            </a:r>
            <a:endParaRPr kumimoji="1" lang="ja-JP" altLang="en-US" sz="4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23528" y="1772816"/>
            <a:ext cx="8496944" cy="1944216"/>
          </a:xfrm>
          <a:prstGeom prst="rect">
            <a:avLst/>
          </a:prstGeom>
          <a:solidFill>
            <a:schemeClr val="bg1"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arenR"/>
            </a:pPr>
            <a:r>
              <a:rPr lang="en-US" altLang="ja-JP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Studying at Japanese University with very low price.</a:t>
            </a:r>
          </a:p>
          <a:p>
            <a:r>
              <a:rPr lang="en-US" altLang="ja-JP" sz="20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       ( Besides the registration fee of JPY30,000,</a:t>
            </a:r>
          </a:p>
          <a:p>
            <a:r>
              <a:rPr lang="en-US" altLang="ja-JP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        no fees will be charged for partner university students.)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23528" y="4077072"/>
            <a:ext cx="8496944" cy="1584176"/>
          </a:xfrm>
          <a:prstGeom prst="rect">
            <a:avLst/>
          </a:prstGeom>
          <a:solidFill>
            <a:schemeClr val="bg1"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2) Broadening knowledge by learning </a:t>
            </a:r>
          </a:p>
          <a:p>
            <a:r>
              <a:rPr lang="en-US" altLang="ja-JP" sz="32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cs typeface="Arial" panose="020B0604020202020204" pitchFamily="34" charset="0"/>
              </a:rPr>
              <a:t>    different perspectives in your field.</a:t>
            </a:r>
          </a:p>
        </p:txBody>
      </p:sp>
    </p:spTree>
    <p:extLst>
      <p:ext uri="{BB962C8B-B14F-4D97-AF65-F5344CB8AC3E}">
        <p14:creationId xmlns:p14="http://schemas.microsoft.com/office/powerpoint/2010/main" val="426861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07504" y="121079"/>
            <a:ext cx="86857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Cost of Living in Tokyo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C45C82-C542-6B4F-8EDA-38F51FA463E6}"/>
              </a:ext>
            </a:extLst>
          </p:cNvPr>
          <p:cNvSpPr/>
          <p:nvPr/>
        </p:nvSpPr>
        <p:spPr>
          <a:xfrm>
            <a:off x="4126831" y="332898"/>
            <a:ext cx="273985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i="1" dirty="0">
                <a:latin typeface="Century Gothic" panose="020B0502020202020204" pitchFamily="34" charset="0"/>
              </a:rPr>
              <a:t>Below is a rough estimate of living costs</a:t>
            </a:r>
            <a:endParaRPr lang="x-none" sz="1050" i="1" dirty="0">
              <a:latin typeface="Century Gothic" panose="020B0502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EDAC695-52B5-114D-B706-68FAEF2FC882}"/>
              </a:ext>
            </a:extLst>
          </p:cNvPr>
          <p:cNvGrpSpPr/>
          <p:nvPr/>
        </p:nvGrpSpPr>
        <p:grpSpPr>
          <a:xfrm>
            <a:off x="574140" y="807974"/>
            <a:ext cx="7995715" cy="6058517"/>
            <a:chOff x="1422387" y="806157"/>
            <a:chExt cx="6678005" cy="4997790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9D76AE70-7B33-CD4C-9BD1-8692FCF2B319}"/>
                </a:ext>
              </a:extLst>
            </p:cNvPr>
            <p:cNvGraphicFramePr/>
            <p:nvPr>
              <p:extLst/>
            </p:nvPr>
          </p:nvGraphicFramePr>
          <p:xfrm>
            <a:off x="1422387" y="1322128"/>
            <a:ext cx="6678005" cy="44818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B326437-62EB-B043-843E-EB06CD979995}"/>
                </a:ext>
              </a:extLst>
            </p:cNvPr>
            <p:cNvGrpSpPr/>
            <p:nvPr/>
          </p:nvGrpSpPr>
          <p:grpSpPr>
            <a:xfrm>
              <a:off x="6600098" y="2533030"/>
              <a:ext cx="504056" cy="510057"/>
              <a:chOff x="6948264" y="1515807"/>
              <a:chExt cx="504056" cy="510057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D9B77F9-55A0-BC4E-A2C2-8D5D38F253A3}"/>
                  </a:ext>
                </a:extLst>
              </p:cNvPr>
              <p:cNvSpPr/>
              <p:nvPr/>
            </p:nvSpPr>
            <p:spPr>
              <a:xfrm>
                <a:off x="6948264" y="1515807"/>
                <a:ext cx="504056" cy="51005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35" name="Picture 34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A4D5EB53-CFD6-2341-A342-B779441B0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5610" y="1606153"/>
                <a:ext cx="329363" cy="329363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9AF055B-47FB-6E4E-B6D6-6DBBAD816D35}"/>
                </a:ext>
              </a:extLst>
            </p:cNvPr>
            <p:cNvGrpSpPr/>
            <p:nvPr/>
          </p:nvGrpSpPr>
          <p:grpSpPr>
            <a:xfrm>
              <a:off x="6088331" y="1043186"/>
              <a:ext cx="504056" cy="510057"/>
              <a:chOff x="6994643" y="1814263"/>
              <a:chExt cx="504056" cy="510057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5E1BC0E7-3B58-584D-AA0E-A2278C01EA34}"/>
                  </a:ext>
                </a:extLst>
              </p:cNvPr>
              <p:cNvSpPr/>
              <p:nvPr/>
            </p:nvSpPr>
            <p:spPr>
              <a:xfrm>
                <a:off x="6994643" y="1814263"/>
                <a:ext cx="504056" cy="510057"/>
              </a:xfrm>
              <a:prstGeom prst="ellipse">
                <a:avLst/>
              </a:prstGeom>
              <a:solidFill>
                <a:srgbClr val="00B6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33" name="Picture 32" descr="A picture containing clock, drawing&#10;&#10;Description automatically generated">
                <a:extLst>
                  <a:ext uri="{FF2B5EF4-FFF2-40B4-BE49-F238E27FC236}">
                    <a16:creationId xmlns:a16="http://schemas.microsoft.com/office/drawing/2014/main" id="{FCFC4F76-B33D-AD40-B834-F83AC595DA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64258" y="1911544"/>
                <a:ext cx="364826" cy="364826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EBC84B6-29EC-984C-933B-7D651C16BA87}"/>
                </a:ext>
              </a:extLst>
            </p:cNvPr>
            <p:cNvGrpSpPr/>
            <p:nvPr/>
          </p:nvGrpSpPr>
          <p:grpSpPr>
            <a:xfrm>
              <a:off x="6348069" y="3970907"/>
              <a:ext cx="504056" cy="510057"/>
              <a:chOff x="4231073" y="4452375"/>
              <a:chExt cx="504056" cy="510057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09FD4E7-1B72-164C-A50C-5FEBC441AF54}"/>
                  </a:ext>
                </a:extLst>
              </p:cNvPr>
              <p:cNvSpPr/>
              <p:nvPr/>
            </p:nvSpPr>
            <p:spPr>
              <a:xfrm>
                <a:off x="4231073" y="4452375"/>
                <a:ext cx="504056" cy="51005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41" name="Picture 40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ADBE9CBE-CB39-8149-89FE-AA73330B8D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2528" y="4522919"/>
                <a:ext cx="321143" cy="321143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73FF029-8C5B-D046-9120-ACD173A85519}"/>
                </a:ext>
              </a:extLst>
            </p:cNvPr>
            <p:cNvGrpSpPr/>
            <p:nvPr/>
          </p:nvGrpSpPr>
          <p:grpSpPr>
            <a:xfrm>
              <a:off x="1932072" y="3731205"/>
              <a:ext cx="504056" cy="510057"/>
              <a:chOff x="3752494" y="2997960"/>
              <a:chExt cx="504056" cy="510057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260C63B-89FD-8A45-9D15-8189F23E28FB}"/>
                  </a:ext>
                </a:extLst>
              </p:cNvPr>
              <p:cNvSpPr/>
              <p:nvPr/>
            </p:nvSpPr>
            <p:spPr>
              <a:xfrm>
                <a:off x="3752494" y="2997960"/>
                <a:ext cx="504056" cy="510057"/>
              </a:xfrm>
              <a:prstGeom prst="ellipse">
                <a:avLst/>
              </a:prstGeom>
              <a:solidFill>
                <a:srgbClr val="EF4E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16" name="Picture 15" descr="A close up of text on a black background&#10;&#10;Description automatically generated">
                <a:extLst>
                  <a:ext uri="{FF2B5EF4-FFF2-40B4-BE49-F238E27FC236}">
                    <a16:creationId xmlns:a16="http://schemas.microsoft.com/office/drawing/2014/main" id="{1BF15ECC-700D-EE4B-A679-D0567BD5A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29457" y="3296170"/>
                <a:ext cx="196521" cy="196521"/>
              </a:xfrm>
              <a:prstGeom prst="rect">
                <a:avLst/>
              </a:prstGeom>
            </p:spPr>
          </p:pic>
          <p:pic>
            <p:nvPicPr>
              <p:cNvPr id="21" name="Picture 20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D0528180-6C14-D049-ABEE-0BF342B67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08001" y="3280615"/>
                <a:ext cx="196521" cy="196521"/>
              </a:xfrm>
              <a:prstGeom prst="rect">
                <a:avLst/>
              </a:prstGeom>
            </p:spPr>
          </p:pic>
          <p:pic>
            <p:nvPicPr>
              <p:cNvPr id="23" name="Picture 22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A7021E9F-C82E-F440-9974-1724DC776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2964" y="3055485"/>
                <a:ext cx="237421" cy="237421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36C8D75-2028-914C-9712-C2D92ECEC39F}"/>
                </a:ext>
              </a:extLst>
            </p:cNvPr>
            <p:cNvGrpSpPr/>
            <p:nvPr/>
          </p:nvGrpSpPr>
          <p:grpSpPr>
            <a:xfrm>
              <a:off x="2038279" y="1459998"/>
              <a:ext cx="504056" cy="510057"/>
              <a:chOff x="4096899" y="1490565"/>
              <a:chExt cx="504056" cy="510057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95B5A84-27CA-F94D-AC64-43F9BF36388C}"/>
                  </a:ext>
                </a:extLst>
              </p:cNvPr>
              <p:cNvSpPr/>
              <p:nvPr/>
            </p:nvSpPr>
            <p:spPr>
              <a:xfrm>
                <a:off x="4096899" y="1490565"/>
                <a:ext cx="504056" cy="510057"/>
              </a:xfrm>
              <a:prstGeom prst="ellipse">
                <a:avLst/>
              </a:prstGeom>
              <a:solidFill>
                <a:srgbClr val="FFB5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27" name="Picture 26" descr="A picture containing clock, drawing&#10;&#10;Description automatically generated">
                <a:extLst>
                  <a:ext uri="{FF2B5EF4-FFF2-40B4-BE49-F238E27FC236}">
                    <a16:creationId xmlns:a16="http://schemas.microsoft.com/office/drawing/2014/main" id="{85CAC5AE-3FDB-7F44-9CB1-523C4DE68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42472" y="1535465"/>
                <a:ext cx="237906" cy="237906"/>
              </a:xfrm>
              <a:prstGeom prst="rect">
                <a:avLst/>
              </a:prstGeom>
            </p:spPr>
          </p:pic>
          <p:pic>
            <p:nvPicPr>
              <p:cNvPr id="25" name="Picture 2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6FB8E702-158A-7743-8877-40E0BA1CD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53538" y="1669254"/>
                <a:ext cx="301695" cy="301695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B5CC177-A410-104B-A9D6-B50061C8C5C5}"/>
                </a:ext>
              </a:extLst>
            </p:cNvPr>
            <p:cNvGrpSpPr/>
            <p:nvPr/>
          </p:nvGrpSpPr>
          <p:grpSpPr>
            <a:xfrm>
              <a:off x="4319972" y="806157"/>
              <a:ext cx="504056" cy="510057"/>
              <a:chOff x="5345508" y="1593257"/>
              <a:chExt cx="504056" cy="51005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F0ED2DD-BF42-354A-9583-E5ACAD7FA0BA}"/>
                  </a:ext>
                </a:extLst>
              </p:cNvPr>
              <p:cNvSpPr/>
              <p:nvPr/>
            </p:nvSpPr>
            <p:spPr>
              <a:xfrm>
                <a:off x="5345508" y="1593257"/>
                <a:ext cx="504056" cy="51005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42" name="Picture 41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1C6159E7-4899-0743-834B-9C97613F1A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5123" y="1693225"/>
                <a:ext cx="364826" cy="364826"/>
              </a:xfrm>
              <a:prstGeom prst="rect">
                <a:avLst/>
              </a:prstGeom>
            </p:spPr>
          </p:pic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E2F2115-6825-6F40-85D1-FB9759CB9E5F}"/>
                </a:ext>
              </a:extLst>
            </p:cNvPr>
            <p:cNvGrpSpPr/>
            <p:nvPr/>
          </p:nvGrpSpPr>
          <p:grpSpPr>
            <a:xfrm>
              <a:off x="3137655" y="988570"/>
              <a:ext cx="504056" cy="510057"/>
              <a:chOff x="1063386" y="1316263"/>
              <a:chExt cx="504056" cy="510057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A7CEF97A-7D66-3649-9AB6-D7723B0B8605}"/>
                  </a:ext>
                </a:extLst>
              </p:cNvPr>
              <p:cNvSpPr/>
              <p:nvPr/>
            </p:nvSpPr>
            <p:spPr>
              <a:xfrm>
                <a:off x="1063386" y="1316263"/>
                <a:ext cx="504056" cy="510057"/>
              </a:xfrm>
              <a:prstGeom prst="ellipse">
                <a:avLst/>
              </a:prstGeom>
              <a:solidFill>
                <a:srgbClr val="68C1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 dirty="0"/>
              </a:p>
            </p:txBody>
          </p:sp>
          <p:pic>
            <p:nvPicPr>
              <p:cNvPr id="14" name="Picture 1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3AD2903A-4507-4F46-AB1C-B39C3DB6E2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2749" y="1405226"/>
                <a:ext cx="364826" cy="364826"/>
              </a:xfrm>
              <a:prstGeom prst="rect">
                <a:avLst/>
              </a:prstGeom>
            </p:spPr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100CC1F-4D2E-AC4C-B75B-0A708BA68222}"/>
                </a:ext>
              </a:extLst>
            </p:cNvPr>
            <p:cNvGrpSpPr/>
            <p:nvPr/>
          </p:nvGrpSpPr>
          <p:grpSpPr>
            <a:xfrm>
              <a:off x="1760894" y="2595602"/>
              <a:ext cx="504056" cy="510057"/>
              <a:chOff x="950281" y="2334689"/>
              <a:chExt cx="504056" cy="510057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23D2AD0-F2EF-2F45-B550-7CCE7B07F249}"/>
                  </a:ext>
                </a:extLst>
              </p:cNvPr>
              <p:cNvSpPr/>
              <p:nvPr/>
            </p:nvSpPr>
            <p:spPr>
              <a:xfrm>
                <a:off x="950281" y="2334689"/>
                <a:ext cx="504056" cy="510057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 sz="2000"/>
              </a:p>
            </p:txBody>
          </p:sp>
          <p:pic>
            <p:nvPicPr>
              <p:cNvPr id="39" name="Picture 38" descr="A picture containing drawing&#10;&#10;Description automatically generated">
                <a:extLst>
                  <a:ext uri="{FF2B5EF4-FFF2-40B4-BE49-F238E27FC236}">
                    <a16:creationId xmlns:a16="http://schemas.microsoft.com/office/drawing/2014/main" id="{2726B093-BE9D-3745-A58A-99814FF0F7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0841" y="2419532"/>
                <a:ext cx="359799" cy="359799"/>
              </a:xfrm>
              <a:prstGeom prst="rect">
                <a:avLst/>
              </a:prstGeom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E05B8FD-E6C2-4245-BBFC-0A3BEEAED94B}"/>
              </a:ext>
            </a:extLst>
          </p:cNvPr>
          <p:cNvSpPr txBox="1"/>
          <p:nvPr/>
        </p:nvSpPr>
        <p:spPr>
          <a:xfrm>
            <a:off x="3649970" y="3167851"/>
            <a:ext cx="1938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54D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</a:t>
            </a:r>
          </a:p>
          <a:p>
            <a:pPr algn="ctr"/>
            <a:r>
              <a:rPr lang="en-US" sz="1400" b="1" dirty="0">
                <a:solidFill>
                  <a:srgbClr val="054D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Expenses</a:t>
            </a:r>
            <a:endParaRPr lang="x-none" sz="1400" b="1" dirty="0">
              <a:solidFill>
                <a:srgbClr val="054D3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B3C007-D9E3-F84C-8CC6-CD2408D0F1BF}"/>
              </a:ext>
            </a:extLst>
          </p:cNvPr>
          <p:cNvSpPr txBox="1"/>
          <p:nvPr/>
        </p:nvSpPr>
        <p:spPr>
          <a:xfrm>
            <a:off x="3602798" y="3723625"/>
            <a:ext cx="193840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000" b="1" dirty="0">
                <a:solidFill>
                  <a:srgbClr val="054D3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JPY </a:t>
            </a:r>
          </a:p>
          <a:p>
            <a:pPr algn="ctr"/>
            <a:r>
              <a:rPr lang="x-none" sz="2100" b="1" dirty="0">
                <a:solidFill>
                  <a:srgbClr val="054D3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107,000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D698FF4-7B1E-F041-B9CA-6ECE69D7A251}"/>
              </a:ext>
            </a:extLst>
          </p:cNvPr>
          <p:cNvSpPr/>
          <p:nvPr/>
        </p:nvSpPr>
        <p:spPr>
          <a:xfrm>
            <a:off x="8115362" y="5838036"/>
            <a:ext cx="96853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>
                <a:latin typeface="Century Gothic" panose="020B0502020202020204" pitchFamily="34" charset="0"/>
              </a:rPr>
              <a:t>SOURCE: </a:t>
            </a:r>
            <a:r>
              <a:rPr lang="en-US" sz="800" i="1" dirty="0">
                <a:latin typeface="Century Gothic" panose="020B0502020202020204" pitchFamily="34" charset="0"/>
                <a:hlinkClick r:id="rId15"/>
              </a:rPr>
              <a:t>JASSO</a:t>
            </a:r>
            <a:endParaRPr lang="x-none" sz="80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07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2"/>
          <p:cNvSpPr txBox="1">
            <a:spLocks/>
          </p:cNvSpPr>
          <p:nvPr/>
        </p:nvSpPr>
        <p:spPr>
          <a:xfrm>
            <a:off x="6974904" y="645333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0C89631-62C1-4E35-B94E-7BBF1800D043}" type="slidenum">
              <a:rPr lang="ja-JP" altLang="en-US" sz="1200" smtClean="0">
                <a:solidFill>
                  <a:schemeClr val="bg1">
                    <a:lumMod val="75000"/>
                  </a:schemeClr>
                </a:solidFill>
              </a:rPr>
              <a:pPr algn="r"/>
              <a:t>20</a:t>
            </a:fld>
            <a:endParaRPr lang="ja-JP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E917A-B14E-3046-9F83-6A3E0587996B}"/>
              </a:ext>
            </a:extLst>
          </p:cNvPr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69520080-6E7E-9243-996D-E49A6AF9E193}"/>
              </a:ext>
            </a:extLst>
          </p:cNvPr>
          <p:cNvSpPr/>
          <p:nvPr/>
        </p:nvSpPr>
        <p:spPr>
          <a:xfrm flipH="1">
            <a:off x="827584" y="0"/>
            <a:ext cx="5242042" cy="6101916"/>
          </a:xfrm>
          <a:prstGeom prst="parallelogram">
            <a:avLst/>
          </a:prstGeom>
          <a:solidFill>
            <a:srgbClr val="B4D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6" name="Picture 5" descr="A group of people standing in front of a crowd posing for the camera&#10;&#10;Description automatically generated">
            <a:extLst>
              <a:ext uri="{FF2B5EF4-FFF2-40B4-BE49-F238E27FC236}">
                <a16:creationId xmlns:a16="http://schemas.microsoft.com/office/drawing/2014/main" id="{75CAB1AB-7C11-4B44-A6B7-B36E90DD9C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08720"/>
            <a:ext cx="8368117" cy="36724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B841CF-8774-1849-B969-E7F4C9351969}"/>
              </a:ext>
            </a:extLst>
          </p:cNvPr>
          <p:cNvSpPr/>
          <p:nvPr/>
        </p:nvSpPr>
        <p:spPr>
          <a:xfrm>
            <a:off x="3347864" y="4581128"/>
            <a:ext cx="5976664" cy="360040"/>
          </a:xfrm>
          <a:prstGeom prst="rect">
            <a:avLst/>
          </a:prstGeom>
          <a:solidFill>
            <a:srgbClr val="069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204C3B"/>
              </a:solidFill>
            </a:endParaRPr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FAA70BBB-7CAC-F049-AD39-CE89FEB033B6}"/>
              </a:ext>
            </a:extLst>
          </p:cNvPr>
          <p:cNvSpPr/>
          <p:nvPr/>
        </p:nvSpPr>
        <p:spPr>
          <a:xfrm>
            <a:off x="-2155002" y="8620"/>
            <a:ext cx="6012160" cy="6101916"/>
          </a:xfrm>
          <a:prstGeom prst="trapezoid">
            <a:avLst/>
          </a:prstGeom>
          <a:solidFill>
            <a:srgbClr val="204C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EFB7E34-7675-9041-BD07-4919638CA748}"/>
              </a:ext>
            </a:extLst>
          </p:cNvPr>
          <p:cNvCxnSpPr>
            <a:cxnSpLocks/>
          </p:cNvCxnSpPr>
          <p:nvPr/>
        </p:nvCxnSpPr>
        <p:spPr>
          <a:xfrm>
            <a:off x="2339752" y="0"/>
            <a:ext cx="1517406" cy="6101916"/>
          </a:xfrm>
          <a:prstGeom prst="line">
            <a:avLst/>
          </a:prstGeom>
          <a:ln w="25400">
            <a:solidFill>
              <a:srgbClr val="069594">
                <a:alpha val="4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3743521-624C-E24B-B169-1180430C0899}"/>
              </a:ext>
            </a:extLst>
          </p:cNvPr>
          <p:cNvSpPr/>
          <p:nvPr/>
        </p:nvSpPr>
        <p:spPr>
          <a:xfrm>
            <a:off x="202588" y="3366989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Please contact us at</a:t>
            </a:r>
            <a:endParaRPr lang="x-non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x-none" sz="16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kokusai@ow.shibaura-it.ac.jp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E36DC7-C80C-FC4D-B9A1-17CC5FBAEFF3}"/>
              </a:ext>
            </a:extLst>
          </p:cNvPr>
          <p:cNvSpPr txBox="1"/>
          <p:nvPr/>
        </p:nvSpPr>
        <p:spPr>
          <a:xfrm>
            <a:off x="3246598" y="4565545"/>
            <a:ext cx="6258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We look forward to receiving your application!</a:t>
            </a:r>
          </a:p>
          <a:p>
            <a:pPr algn="ctr"/>
            <a:endParaRPr lang="x-none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488A1C-05DD-104F-9458-274AABD79BFF}"/>
              </a:ext>
            </a:extLst>
          </p:cNvPr>
          <p:cNvGrpSpPr/>
          <p:nvPr/>
        </p:nvGrpSpPr>
        <p:grpSpPr>
          <a:xfrm>
            <a:off x="475055" y="1968369"/>
            <a:ext cx="2068452" cy="1123067"/>
            <a:chOff x="475055" y="1989700"/>
            <a:chExt cx="2068452" cy="112306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4BD35C0-8016-E940-BD8F-0D5D8B307423}"/>
                </a:ext>
              </a:extLst>
            </p:cNvPr>
            <p:cNvSpPr/>
            <p:nvPr/>
          </p:nvSpPr>
          <p:spPr>
            <a:xfrm>
              <a:off x="475055" y="1989700"/>
              <a:ext cx="2068452" cy="1070019"/>
            </a:xfrm>
            <a:prstGeom prst="ellipse">
              <a:avLst/>
            </a:prstGeom>
            <a:solidFill>
              <a:srgbClr val="0695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8590E4E9-22BF-7F4A-87C9-9B42DD108637}"/>
                </a:ext>
              </a:extLst>
            </p:cNvPr>
            <p:cNvSpPr/>
            <p:nvPr/>
          </p:nvSpPr>
          <p:spPr>
            <a:xfrm rot="5400000">
              <a:off x="747508" y="2871990"/>
              <a:ext cx="265530" cy="216024"/>
            </a:xfrm>
            <a:prstGeom prst="triangle">
              <a:avLst/>
            </a:prstGeom>
            <a:solidFill>
              <a:srgbClr val="0695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5A3769B-E48F-F746-ABEF-6AE87444263A}"/>
              </a:ext>
            </a:extLst>
          </p:cNvPr>
          <p:cNvSpPr txBox="1"/>
          <p:nvPr/>
        </p:nvSpPr>
        <p:spPr>
          <a:xfrm>
            <a:off x="566555" y="2040037"/>
            <a:ext cx="188545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x-none" sz="2500" b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ANY</a:t>
            </a:r>
            <a:r>
              <a:rPr lang="x-none" sz="25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x-none" sz="25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Questions?</a:t>
            </a:r>
          </a:p>
        </p:txBody>
      </p:sp>
      <p:pic>
        <p:nvPicPr>
          <p:cNvPr id="17" name="Picture 16" descr="A drawing of a person&#10;&#10;Description automatically generated">
            <a:extLst>
              <a:ext uri="{FF2B5EF4-FFF2-40B4-BE49-F238E27FC236}">
                <a16:creationId xmlns:a16="http://schemas.microsoft.com/office/drawing/2014/main" id="{CC50F226-E892-5445-98A0-6291B0130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2" y="5188030"/>
            <a:ext cx="716852" cy="7168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C2B9A65E-81FE-5048-A8D6-B89288FC579D}"/>
              </a:ext>
            </a:extLst>
          </p:cNvPr>
          <p:cNvSpPr/>
          <p:nvPr/>
        </p:nvSpPr>
        <p:spPr>
          <a:xfrm>
            <a:off x="936092" y="5347472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x-non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Vist Us</a:t>
            </a:r>
          </a:p>
          <a:p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www.shibaura-it.ac.jp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/</a:t>
            </a:r>
            <a:endParaRPr lang="x-none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A12C587-2A76-7B41-82B7-F87161359EF8}"/>
              </a:ext>
            </a:extLst>
          </p:cNvPr>
          <p:cNvSpPr/>
          <p:nvPr/>
        </p:nvSpPr>
        <p:spPr>
          <a:xfrm rot="10800000">
            <a:off x="3554378" y="4932264"/>
            <a:ext cx="231377" cy="144016"/>
          </a:xfrm>
          <a:prstGeom prst="rtTriangle">
            <a:avLst/>
          </a:prstGeom>
          <a:solidFill>
            <a:srgbClr val="204C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95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9926</TotalTime>
  <Words>930</Words>
  <Application>Microsoft Office PowerPoint</Application>
  <PresentationFormat>画面に合わせる (4:3)</PresentationFormat>
  <Paragraphs>324</Paragraphs>
  <Slides>21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36" baseType="lpstr">
      <vt:lpstr>Diwani Simple Outline 2</vt:lpstr>
      <vt:lpstr>HGP創英角ｺﾞｼｯｸUB</vt:lpstr>
      <vt:lpstr>HGS創英角ｺﾞｼｯｸUB</vt:lpstr>
      <vt:lpstr>ＭＳ Ｐゴシック</vt:lpstr>
      <vt:lpstr>游ゴシック</vt:lpstr>
      <vt:lpstr>游ゴシック Light</vt:lpstr>
      <vt:lpstr>Arial</vt:lpstr>
      <vt:lpstr>Arial Black</vt:lpstr>
      <vt:lpstr>Calibri</vt:lpstr>
      <vt:lpstr>Calibri Light</vt:lpstr>
      <vt:lpstr>Century Gothic</vt:lpstr>
      <vt:lpstr>Franklin Gothic Book</vt:lpstr>
      <vt:lpstr>Franklin Gothic Demi</vt:lpstr>
      <vt:lpstr>Franklin Gothic Heavy</vt:lpstr>
      <vt:lpstr>Office Theme</vt:lpstr>
      <vt:lpstr>PowerPoint プレゼンテーション</vt:lpstr>
      <vt:lpstr>Introduction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Internationalization</vt:lpstr>
      <vt:lpstr>PowerPoint プレゼンテーション</vt:lpstr>
      <vt:lpstr>Our Students Mobility Goals</vt:lpstr>
      <vt:lpstr>PowerPoint プレゼンテーション</vt:lpstr>
      <vt:lpstr>PowerPoint プレゼンテーション</vt:lpstr>
      <vt:lpstr>Non-degree programs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河原崎　麻衣(Kawarazaki Mai)</dc:creator>
  <cp:lastModifiedBy>杉村　憲一(Sugimura Kenichi)</cp:lastModifiedBy>
  <cp:revision>392</cp:revision>
  <cp:lastPrinted>2020-10-07T03:29:13Z</cp:lastPrinted>
  <dcterms:created xsi:type="dcterms:W3CDTF">2020-07-29T11:37:06Z</dcterms:created>
  <dcterms:modified xsi:type="dcterms:W3CDTF">2020-11-17T10:13:24Z</dcterms:modified>
</cp:coreProperties>
</file>